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75" r:id="rId4"/>
    <p:sldId id="258" r:id="rId5"/>
    <p:sldId id="268" r:id="rId6"/>
    <p:sldId id="269" r:id="rId7"/>
    <p:sldId id="270" r:id="rId8"/>
    <p:sldId id="260" r:id="rId9"/>
    <p:sldId id="259" r:id="rId10"/>
    <p:sldId id="261" r:id="rId11"/>
    <p:sldId id="262" r:id="rId12"/>
    <p:sldId id="264" r:id="rId13"/>
    <p:sldId id="283" r:id="rId14"/>
    <p:sldId id="265" r:id="rId15"/>
    <p:sldId id="276" r:id="rId16"/>
    <p:sldId id="277" r:id="rId17"/>
    <p:sldId id="278" r:id="rId18"/>
    <p:sldId id="279" r:id="rId19"/>
    <p:sldId id="280" r:id="rId20"/>
    <p:sldId id="281" r:id="rId21"/>
    <p:sldId id="28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66"/>
    <a:srgbClr val="000000"/>
    <a:srgbClr val="CDCDCD"/>
    <a:srgbClr val="CCFFFF"/>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12" autoAdjust="0"/>
  </p:normalViewPr>
  <p:slideViewPr>
    <p:cSldViewPr>
      <p:cViewPr>
        <p:scale>
          <a:sx n="75" d="100"/>
          <a:sy n="75" d="100"/>
        </p:scale>
        <p:origin x="-2664" y="-876"/>
      </p:cViewPr>
      <p:guideLst>
        <p:guide orient="horz" pos="2160"/>
        <p:guide pos="2880"/>
      </p:guideLst>
    </p:cSldViewPr>
  </p:slideViewPr>
  <p:notesTextViewPr>
    <p:cViewPr>
      <p:scale>
        <a:sx n="1" d="1"/>
        <a:sy n="1" d="1"/>
      </p:scale>
      <p:origin x="0" y="0"/>
    </p:cViewPr>
  </p:notesTextViewPr>
  <p:sorterViewPr>
    <p:cViewPr>
      <p:scale>
        <a:sx n="200" d="100"/>
        <a:sy n="200" d="100"/>
      </p:scale>
      <p:origin x="0" y="111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11B2E-E77C-4B4A-B84B-F2A82FC4081F}" type="datetimeFigureOut">
              <a:rPr lang="en-US" smtClean="0"/>
              <a:t>8/16/2017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65706-0513-4530-89A3-65BBC37EABC1}" type="slidenum">
              <a:rPr lang="en-US" smtClean="0"/>
              <a:t>‹#›</a:t>
            </a:fld>
            <a:endParaRPr lang="en-US"/>
          </a:p>
        </p:txBody>
      </p:sp>
    </p:spTree>
    <p:extLst>
      <p:ext uri="{BB962C8B-B14F-4D97-AF65-F5344CB8AC3E}">
        <p14:creationId xmlns:p14="http://schemas.microsoft.com/office/powerpoint/2010/main" val="418805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year, the latitude / longitude points</a:t>
            </a:r>
            <a:r>
              <a:rPr lang="en-US" baseline="0" dirty="0"/>
              <a:t> for each event were "averaged" to determine the ~center of activity for each year</a:t>
            </a:r>
          </a:p>
          <a:p>
            <a:r>
              <a:rPr lang="en-US" baseline="0" dirty="0"/>
              <a:t>These are shown as the </a:t>
            </a:r>
            <a:r>
              <a:rPr lang="en-US" baseline="0" dirty="0" err="1"/>
              <a:t>lat</a:t>
            </a:r>
            <a:r>
              <a:rPr lang="en-US" baseline="0" dirty="0"/>
              <a:t> /long points and in the figure on the left and also each point on the earth map represents one year's center of activity</a:t>
            </a:r>
          </a:p>
          <a:p>
            <a:r>
              <a:rPr lang="en-US" baseline="0" dirty="0"/>
              <a:t>The curve drawn thru the points is an exponentially-weighted curve, just to smooth out the curve and more easily identify the overall trend</a:t>
            </a:r>
          </a:p>
          <a:p>
            <a:endParaRPr lang="en-US" baseline="0" dirty="0"/>
          </a:p>
          <a:p>
            <a:r>
              <a:rPr lang="en-US" baseline="0" dirty="0"/>
              <a:t>The beginning of the experience is just off coast of Florida in 1970 </a:t>
            </a:r>
          </a:p>
          <a:p>
            <a:pPr marL="171450" indent="-171450">
              <a:buFontTx/>
              <a:buChar char="-"/>
            </a:pPr>
            <a:r>
              <a:rPr lang="en-US" baseline="0" dirty="0"/>
              <a:t>terrorist activity in that era was in USA, Caribbean, and South America</a:t>
            </a:r>
          </a:p>
          <a:p>
            <a:pPr marL="171450" indent="-171450">
              <a:buFontTx/>
              <a:buChar char="-"/>
            </a:pPr>
            <a:endParaRPr lang="en-US" baseline="0" dirty="0"/>
          </a:p>
          <a:p>
            <a:pPr marL="0" indent="0">
              <a:buFontTx/>
              <a:buNone/>
            </a:pPr>
            <a:r>
              <a:rPr lang="en-US" baseline="0" dirty="0"/>
              <a:t>The end of the curve is currently located near Doha, Qatar</a:t>
            </a:r>
          </a:p>
          <a:p>
            <a:endParaRPr lang="en-US" dirty="0"/>
          </a:p>
        </p:txBody>
      </p:sp>
      <p:sp>
        <p:nvSpPr>
          <p:cNvPr id="4" name="Slide Number Placeholder 3"/>
          <p:cNvSpPr>
            <a:spLocks noGrp="1"/>
          </p:cNvSpPr>
          <p:nvPr>
            <p:ph type="sldNum" sz="quarter" idx="10"/>
          </p:nvPr>
        </p:nvSpPr>
        <p:spPr/>
        <p:txBody>
          <a:bodyPr/>
          <a:lstStyle/>
          <a:p>
            <a:fld id="{FA465706-0513-4530-89A3-65BBC37EABC1}" type="slidenum">
              <a:rPr lang="en-US" smtClean="0"/>
              <a:t>17</a:t>
            </a:fld>
            <a:endParaRPr lang="en-US"/>
          </a:p>
        </p:txBody>
      </p:sp>
    </p:spTree>
    <p:extLst>
      <p:ext uri="{BB962C8B-B14F-4D97-AF65-F5344CB8AC3E}">
        <p14:creationId xmlns:p14="http://schemas.microsoft.com/office/powerpoint/2010/main" val="3866080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boxplots show</a:t>
            </a:r>
            <a:r>
              <a:rPr lang="en-US" baseline="0" dirty="0"/>
              <a:t> the relative distance of all the events in each year from the center of that year's activity</a:t>
            </a:r>
          </a:p>
          <a:p>
            <a:endParaRPr lang="en-US" baseline="0" dirty="0"/>
          </a:p>
          <a:p>
            <a:r>
              <a:rPr lang="en-US" baseline="0" dirty="0"/>
              <a:t>E.g., the first boxplot shows that the distribution of events in 1970 is within ~5000 km of Jacksonville, FL</a:t>
            </a:r>
          </a:p>
          <a:p>
            <a:endParaRPr lang="en-US" baseline="0" dirty="0"/>
          </a:p>
          <a:p>
            <a:r>
              <a:rPr lang="en-US" baseline="0" dirty="0"/>
              <a:t>The last boxplot shows that ~75% of current terrorist activity is within ~2000 km of Qatar, with 2 smaller but identifiable clusters of events at ~7000 and 14000 km from Qatar</a:t>
            </a:r>
          </a:p>
          <a:p>
            <a:endParaRPr lang="en-US" baseline="0" dirty="0"/>
          </a:p>
          <a:p>
            <a:r>
              <a:rPr lang="en-US" baseline="0" dirty="0"/>
              <a:t>In addition, the bottom plot shows the events / year .. obviously significant increase in most recent years</a:t>
            </a:r>
            <a:endParaRPr lang="en-US" dirty="0"/>
          </a:p>
        </p:txBody>
      </p:sp>
      <p:sp>
        <p:nvSpPr>
          <p:cNvPr id="4" name="Slide Number Placeholder 3"/>
          <p:cNvSpPr>
            <a:spLocks noGrp="1"/>
          </p:cNvSpPr>
          <p:nvPr>
            <p:ph type="sldNum" sz="quarter" idx="10"/>
          </p:nvPr>
        </p:nvSpPr>
        <p:spPr/>
        <p:txBody>
          <a:bodyPr/>
          <a:lstStyle/>
          <a:p>
            <a:fld id="{FA465706-0513-4530-89A3-65BBC37EABC1}" type="slidenum">
              <a:rPr lang="en-US" smtClean="0"/>
              <a:t>18</a:t>
            </a:fld>
            <a:endParaRPr lang="en-US"/>
          </a:p>
        </p:txBody>
      </p:sp>
    </p:spTree>
    <p:extLst>
      <p:ext uri="{BB962C8B-B14F-4D97-AF65-F5344CB8AC3E}">
        <p14:creationId xmlns:p14="http://schemas.microsoft.com/office/powerpoint/2010/main" val="211853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a:t>
            </a:r>
            <a:r>
              <a:rPr lang="en-US" baseline="0" dirty="0"/>
              <a:t> shows changing language used in the events summary to describe / characterize the events in each decade</a:t>
            </a:r>
          </a:p>
          <a:p>
            <a:endParaRPr lang="en-US" baseline="0" dirty="0"/>
          </a:p>
          <a:p>
            <a:r>
              <a:rPr lang="en-US" baseline="0" dirty="0"/>
              <a:t>This was constructed from text mining the event summaries 150,000+ events.</a:t>
            </a:r>
          </a:p>
          <a:p>
            <a:r>
              <a:rPr lang="en-US" baseline="0" dirty="0"/>
              <a:t>For each decade, the middle table of the chart shows significant words from each decade …. from among the words that were NOT used in previous decades.</a:t>
            </a:r>
          </a:p>
          <a:p>
            <a:r>
              <a:rPr lang="en-US" baseline="0" dirty="0"/>
              <a:t>E.g., the words shown in the 1980s column are new words that were not used to describe events during the 1970s.</a:t>
            </a:r>
          </a:p>
          <a:p>
            <a:r>
              <a:rPr lang="en-US" baseline="0" dirty="0"/>
              <a:t>Similarly, the words shown in the 2010s columns are words which were not recorded in any of the prior decades' lexicon.</a:t>
            </a:r>
          </a:p>
          <a:p>
            <a:endParaRPr lang="en-US" baseline="0" dirty="0"/>
          </a:p>
          <a:p>
            <a:r>
              <a:rPr lang="en-US" baseline="0" dirty="0"/>
              <a:t>The bottom box is our interpretation of the themes of the terrorist activity, based on the results of the text mining of the database.</a:t>
            </a:r>
          </a:p>
          <a:p>
            <a:r>
              <a:rPr lang="en-US" baseline="0" dirty="0"/>
              <a:t>The top earth maps shows a point on the map for each event in that decade, also showing the changing geography that correspond to the changing vocabulary.</a:t>
            </a:r>
          </a:p>
          <a:p>
            <a:endParaRPr lang="en-US" baseline="0" dirty="0"/>
          </a:p>
          <a:p>
            <a:r>
              <a:rPr lang="en-US" baseline="0" dirty="0"/>
              <a:t>The last word in the 2010 box : </a:t>
            </a:r>
            <a:r>
              <a:rPr lang="en-US" b="1" baseline="0" dirty="0"/>
              <a:t>Saladin</a:t>
            </a:r>
            <a:r>
              <a:rPr lang="en-US" baseline="0" dirty="0"/>
              <a:t> refers to a </a:t>
            </a:r>
            <a:r>
              <a:rPr lang="en-US" b="1" baseline="0" dirty="0"/>
              <a:t>12</a:t>
            </a:r>
            <a:r>
              <a:rPr lang="en-US" b="1" baseline="30000" dirty="0"/>
              <a:t>th</a:t>
            </a:r>
            <a:r>
              <a:rPr lang="en-US" b="1" baseline="0" dirty="0"/>
              <a:t> century Kurdish military leader </a:t>
            </a:r>
            <a:r>
              <a:rPr lang="en-US" baseline="0" dirty="0"/>
              <a:t>…</a:t>
            </a:r>
          </a:p>
          <a:p>
            <a:pPr lvl="1"/>
            <a:r>
              <a:rPr lang="en-US" baseline="0" dirty="0"/>
              <a:t>"was the first sultan of Egypt and Syria … led the Muslim military campaign against the Crusader states in the Levant. At the height of his power, his sultanate included Egypt, Syria, Upper Mesopotamia, the Hejaz, Yemen and other parts of North Africa." – Wikipedia</a:t>
            </a:r>
          </a:p>
          <a:p>
            <a:pPr marL="628650" lvl="1" indent="-171450">
              <a:buFont typeface="Arial" panose="020B0604020202020204" pitchFamily="34" charset="0"/>
              <a:buChar char="•"/>
            </a:pPr>
            <a:r>
              <a:rPr lang="en-US" baseline="0" dirty="0"/>
              <a:t>He is referenced in the current era associated to the brutality of the methods by which he gained and retained power.</a:t>
            </a:r>
          </a:p>
          <a:p>
            <a:endParaRPr lang="en-US" baseline="0" dirty="0"/>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A465706-0513-4530-89A3-65BBC37EABC1}" type="slidenum">
              <a:rPr lang="en-US" smtClean="0"/>
              <a:t>19</a:t>
            </a:fld>
            <a:endParaRPr lang="en-US"/>
          </a:p>
        </p:txBody>
      </p:sp>
    </p:spTree>
    <p:extLst>
      <p:ext uri="{BB962C8B-B14F-4D97-AF65-F5344CB8AC3E}">
        <p14:creationId xmlns:p14="http://schemas.microsoft.com/office/powerpoint/2010/main" val="2998898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465706-0513-4530-89A3-65BBC37EABC1}" type="slidenum">
              <a:rPr lang="en-US" smtClean="0"/>
              <a:t>20</a:t>
            </a:fld>
            <a:endParaRPr lang="en-US"/>
          </a:p>
        </p:txBody>
      </p:sp>
    </p:spTree>
    <p:extLst>
      <p:ext uri="{BB962C8B-B14F-4D97-AF65-F5344CB8AC3E}">
        <p14:creationId xmlns:p14="http://schemas.microsoft.com/office/powerpoint/2010/main" val="293252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234D5B-2E42-4788-967B-BF6B08C926C4}"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15432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10038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739575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DINPro-Black" pitchFamily="50" charset="0"/>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002060"/>
                </a:solidFill>
                <a:latin typeface="DINPro-Medium" pitchFamily="50" charset="0"/>
              </a:defRPr>
            </a:lvl1pPr>
            <a:lvl2pPr>
              <a:defRPr>
                <a:solidFill>
                  <a:srgbClr val="002060"/>
                </a:solidFill>
                <a:latin typeface="DINPro-Medium" pitchFamily="50" charset="0"/>
              </a:defRPr>
            </a:lvl2pPr>
            <a:lvl3pPr>
              <a:defRPr>
                <a:solidFill>
                  <a:srgbClr val="002060"/>
                </a:solidFill>
                <a:latin typeface="DINPro-Medium" pitchFamily="50" charset="0"/>
              </a:defRPr>
            </a:lvl3pPr>
            <a:lvl4pPr>
              <a:defRPr>
                <a:solidFill>
                  <a:srgbClr val="002060"/>
                </a:solidFill>
                <a:latin typeface="DINPro-Medium" pitchFamily="50" charset="0"/>
              </a:defRPr>
            </a:lvl4pPr>
            <a:lvl5pPr>
              <a:defRPr>
                <a:solidFill>
                  <a:srgbClr val="002060"/>
                </a:solidFill>
                <a:latin typeface="DINPro-Medium"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89395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34D5B-2E42-4788-967B-BF6B08C926C4}"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533777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234D5B-2E42-4788-967B-BF6B08C926C4}"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1216912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234D5B-2E42-4788-967B-BF6B08C926C4}" type="datetimeFigureOut">
              <a:rPr lang="en-US" smtClean="0"/>
              <a:t>8/16/2017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907270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234D5B-2E42-4788-967B-BF6B08C926C4}" type="datetimeFigureOut">
              <a:rPr lang="en-US" smtClean="0"/>
              <a:t>8/16/2017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91926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234D5B-2E42-4788-967B-BF6B08C926C4}" type="datetimeFigureOut">
              <a:rPr lang="en-US" smtClean="0"/>
              <a:t>8/16/2017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09556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234D5B-2E42-4788-967B-BF6B08C926C4}"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62741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234D5B-2E42-4788-967B-BF6B08C926C4}"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03693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397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34D5B-2E42-4788-967B-BF6B08C926C4}" type="datetimeFigureOut">
              <a:rPr lang="en-US" smtClean="0"/>
              <a:t>8/16/2017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80165-C0A5-4C64-9E26-3E49E705D637}" type="slidenum">
              <a:rPr lang="en-US" smtClean="0"/>
              <a:t>‹#›</a:t>
            </a:fld>
            <a:endParaRPr lang="en-US"/>
          </a:p>
        </p:txBody>
      </p:sp>
    </p:spTree>
    <p:extLst>
      <p:ext uri="{BB962C8B-B14F-4D97-AF65-F5344CB8AC3E}">
        <p14:creationId xmlns:p14="http://schemas.microsoft.com/office/powerpoint/2010/main" val="4214254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a:solidFill>
            <a:srgbClr val="002060"/>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002060"/>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microsoft.com/office/2007/relationships/hdphoto" Target="../media/hdphoto5.wdp"/><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www.start.umd.edu/gtd" TargetMode="External"/><Relationship Id="rId4" Type="http://schemas.openxmlformats.org/officeDocument/2006/relationships/hyperlink" Target="https://www.kaggle.com/START-UMD/gt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smu.box.com/s/zhbm2idikopnuhxfvcxtmc880nud5pxa"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3.wdp"/><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CDCD"/>
        </a:solidFill>
        <a:effectLst/>
      </p:bgPr>
    </p:bg>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r="1437"/>
          <a:stretch/>
        </p:blipFill>
        <p:spPr bwMode="auto">
          <a:xfrm>
            <a:off x="0" y="228600"/>
            <a:ext cx="91440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ubtitle 2"/>
          <p:cNvSpPr>
            <a:spLocks noGrp="1"/>
          </p:cNvSpPr>
          <p:nvPr>
            <p:ph type="subTitle" idx="1"/>
          </p:nvPr>
        </p:nvSpPr>
        <p:spPr>
          <a:xfrm>
            <a:off x="-48490" y="4817918"/>
            <a:ext cx="9296399" cy="1430482"/>
          </a:xfrm>
          <a:noFill/>
        </p:spPr>
        <p:txBody>
          <a:bodyPr>
            <a:noAutofit/>
          </a:bodyPr>
          <a:lstStyle/>
          <a:p>
            <a:r>
              <a:rPr lang="en-US" sz="2400" dirty="0">
                <a:solidFill>
                  <a:schemeClr val="tx1"/>
                </a:solidFill>
                <a:latin typeface="DINPro-Black" pitchFamily="50" charset="0"/>
              </a:rPr>
              <a:t>Max Herrera, Joshua Herrera, Patrick McDevitt, and Sunna Quazi</a:t>
            </a:r>
          </a:p>
          <a:p>
            <a:r>
              <a:rPr lang="en-US" sz="2400" dirty="0">
                <a:solidFill>
                  <a:schemeClr val="tx1"/>
                </a:solidFill>
                <a:latin typeface="DINPro-Medium" pitchFamily="50" charset="0"/>
              </a:rPr>
              <a:t>MSDS 7330 File Organization and Database Management</a:t>
            </a:r>
          </a:p>
          <a:p>
            <a:r>
              <a:rPr lang="en-US" sz="2400" dirty="0">
                <a:solidFill>
                  <a:schemeClr val="tx1"/>
                </a:solidFill>
                <a:latin typeface="DINPro-Medium" pitchFamily="50" charset="0"/>
              </a:rPr>
              <a:t>Section 405, Group A</a:t>
            </a:r>
          </a:p>
          <a:p>
            <a:endParaRPr lang="en-US" sz="2400" dirty="0">
              <a:solidFill>
                <a:schemeClr val="tx1"/>
              </a:solidFill>
              <a:latin typeface="DINPro-Medium" pitchFamily="50"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409825"/>
            <a:ext cx="310515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26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slowdownfast.com/wp-content/uploads/2009/02/looking.jpg"/>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8014"/>
          <a:stretch/>
        </p:blipFill>
        <p:spPr bwMode="auto">
          <a:xfrm>
            <a:off x="1" y="-10886"/>
            <a:ext cx="9144000" cy="68688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esunqua\AppData\Local\Microsoft\Windows\Temporary Internet Files\Content.Outlook\CXM9TT5U\Pasted image at 2017_07_26 11_07 AM.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74920" r="17007" b="3608"/>
          <a:stretch/>
        </p:blipFill>
        <p:spPr bwMode="auto">
          <a:xfrm>
            <a:off x="-61685" y="3194669"/>
            <a:ext cx="5167085" cy="343473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esunqua\AppData\Local\Microsoft\Windows\Temporary Internet Files\Content.Outlook\CXM9TT5U\Pasted image at 2017_07_26 11_07 AM.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7007" b="81852"/>
          <a:stretch/>
        </p:blipFill>
        <p:spPr bwMode="auto">
          <a:xfrm>
            <a:off x="-61686" y="290285"/>
            <a:ext cx="5167085" cy="29029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267200" y="838200"/>
            <a:ext cx="4936436" cy="6019800"/>
          </a:xfrm>
          <a:noFill/>
        </p:spPr>
        <p:txBody>
          <a:bodyPr>
            <a:normAutofit fontScale="77500" lnSpcReduction="20000"/>
          </a:bodyPr>
          <a:lstStyle/>
          <a:p>
            <a:pPr marL="0" indent="0">
              <a:buNone/>
            </a:pPr>
            <a:r>
              <a:rPr lang="en-US" i="1" dirty="0"/>
              <a:t>Having moved the data to MYSQL, </a:t>
            </a:r>
            <a:r>
              <a:rPr lang="en-US" dirty="0"/>
              <a:t>we ran scripts that determined which columns were sparse</a:t>
            </a:r>
          </a:p>
          <a:p>
            <a:pPr marL="0" indent="0">
              <a:buNone/>
            </a:pPr>
            <a:endParaRPr lang="en-US" dirty="0"/>
          </a:p>
          <a:p>
            <a:pPr marL="0" indent="0" algn="ctr">
              <a:buNone/>
            </a:pPr>
            <a:r>
              <a:rPr lang="en-US" dirty="0"/>
              <a:t> The criterion for sparseness was that </a:t>
            </a:r>
            <a:r>
              <a:rPr lang="en-US" b="1" dirty="0"/>
              <a:t>80% </a:t>
            </a:r>
            <a:r>
              <a:rPr lang="en-US" dirty="0"/>
              <a:t>or more of the column was </a:t>
            </a:r>
            <a:r>
              <a:rPr lang="en-US" b="1" dirty="0"/>
              <a:t>NULL</a:t>
            </a:r>
            <a:r>
              <a:rPr lang="en-US" dirty="0"/>
              <a:t> or contained ‘.’</a:t>
            </a:r>
          </a:p>
          <a:p>
            <a:pPr marL="0" indent="0" algn="ctr">
              <a:buNone/>
            </a:pPr>
            <a:endParaRPr lang="en-US" dirty="0"/>
          </a:p>
          <a:p>
            <a:pPr marL="0" indent="0" algn="ctr">
              <a:buNone/>
            </a:pPr>
            <a:r>
              <a:rPr lang="en-US" sz="2800" dirty="0">
                <a:solidFill>
                  <a:schemeClr val="tx1"/>
                </a:solidFill>
                <a:effectLst>
                  <a:outerShdw blurRad="50800" dist="38100" dir="5400000" algn="t" rotWithShape="0">
                    <a:prstClr val="black">
                      <a:alpha val="40000"/>
                    </a:prstClr>
                  </a:outerShdw>
                </a:effectLst>
              </a:rPr>
              <a:t>“When you look into an abyss, the abyss also looks into you “</a:t>
            </a:r>
          </a:p>
          <a:p>
            <a:pPr marL="0" indent="0" algn="r">
              <a:buNone/>
            </a:pPr>
            <a:r>
              <a:rPr lang="en-US" sz="2600" dirty="0">
                <a:solidFill>
                  <a:schemeClr val="tx1"/>
                </a:solidFill>
                <a:effectLst>
                  <a:outerShdw blurRad="50800" dist="38100" dir="5400000" algn="t" rotWithShape="0">
                    <a:prstClr val="black">
                      <a:alpha val="40000"/>
                    </a:prstClr>
                  </a:outerShdw>
                </a:effectLst>
              </a:rPr>
              <a:t>-Frederick Nietzsche</a:t>
            </a:r>
          </a:p>
          <a:p>
            <a:pPr marL="0" indent="0">
              <a:buNone/>
            </a:pPr>
            <a:endParaRPr lang="en-US" sz="1500" dirty="0">
              <a:solidFill>
                <a:schemeClr val="tx1"/>
              </a:solidFill>
            </a:endParaRPr>
          </a:p>
          <a:p>
            <a:pPr marL="0" indent="0">
              <a:buNone/>
            </a:pPr>
            <a:r>
              <a:rPr lang="en-US" dirty="0"/>
              <a:t>We </a:t>
            </a:r>
            <a:r>
              <a:rPr lang="en-US" b="1" dirty="0"/>
              <a:t>created alter tables </a:t>
            </a:r>
            <a:r>
              <a:rPr lang="en-US" dirty="0"/>
              <a:t>for the sparse columns and </a:t>
            </a:r>
            <a:r>
              <a:rPr lang="en-US" b="1" dirty="0"/>
              <a:t>dropped them</a:t>
            </a:r>
          </a:p>
          <a:p>
            <a:pPr marL="0" indent="0">
              <a:buNone/>
            </a:pPr>
            <a:endParaRPr lang="en-US" b="1" dirty="0"/>
          </a:p>
          <a:p>
            <a:pPr marL="0" indent="0" algn="ctr">
              <a:buNone/>
            </a:pPr>
            <a:r>
              <a:rPr lang="en-US" b="1" dirty="0"/>
              <a:t>At this point, the table was ready for normalization</a:t>
            </a:r>
          </a:p>
        </p:txBody>
      </p:sp>
      <p:sp>
        <p:nvSpPr>
          <p:cNvPr id="2" name="Title 1"/>
          <p:cNvSpPr>
            <a:spLocks noGrp="1"/>
          </p:cNvSpPr>
          <p:nvPr>
            <p:ph type="title"/>
          </p:nvPr>
        </p:nvSpPr>
        <p:spPr>
          <a:xfrm>
            <a:off x="1295400" y="0"/>
            <a:ext cx="8229600" cy="1465995"/>
          </a:xfrm>
        </p:spPr>
        <p:txBody>
          <a:bodyPr>
            <a:noAutofit/>
          </a:bodyPr>
          <a:lstStyle/>
          <a:p>
            <a:pPr algn="r"/>
            <a:r>
              <a:rPr lang="en-US" sz="4800" b="1" dirty="0"/>
              <a:t>Data Profiling  </a:t>
            </a:r>
            <a:br>
              <a:rPr lang="en-US" sz="4800" b="1" dirty="0"/>
            </a:br>
            <a:endParaRPr lang="en-US" sz="4800" dirty="0"/>
          </a:p>
        </p:txBody>
      </p:sp>
    </p:spTree>
    <p:extLst>
      <p:ext uri="{BB962C8B-B14F-4D97-AF65-F5344CB8AC3E}">
        <p14:creationId xmlns:p14="http://schemas.microsoft.com/office/powerpoint/2010/main" val="19066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i.ytimg.com/vi/38dID-m1YzI/maxresdefault.jpg"/>
          <p:cNvPicPr>
            <a:picLocks noChangeAspect="1" noChangeArrowheads="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l="9418" t="9243" r="11695" b="13883"/>
          <a:stretch/>
        </p:blipFill>
        <p:spPr bwMode="auto">
          <a:xfrm>
            <a:off x="4085771" y="4423230"/>
            <a:ext cx="5058229" cy="24347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724400" y="3628"/>
            <a:ext cx="4419600" cy="1414010"/>
          </a:xfrm>
        </p:spPr>
        <p:txBody>
          <a:bodyPr>
            <a:normAutofit/>
          </a:bodyPr>
          <a:lstStyle/>
          <a:p>
            <a:pPr algn="r"/>
            <a:r>
              <a:rPr lang="en-US" b="1" dirty="0"/>
              <a:t>Data Normalization</a:t>
            </a:r>
            <a:br>
              <a:rPr lang="en-US" b="1" dirty="0"/>
            </a:br>
            <a:endParaRPr lang="en-US" dirty="0"/>
          </a:p>
        </p:txBody>
      </p:sp>
      <p:sp>
        <p:nvSpPr>
          <p:cNvPr id="3" name="Content Placeholder 2"/>
          <p:cNvSpPr>
            <a:spLocks noGrp="1"/>
          </p:cNvSpPr>
          <p:nvPr>
            <p:ph idx="1"/>
          </p:nvPr>
        </p:nvSpPr>
        <p:spPr>
          <a:xfrm>
            <a:off x="4085771" y="1600200"/>
            <a:ext cx="5134429" cy="4267199"/>
          </a:xfrm>
        </p:spPr>
        <p:txBody>
          <a:bodyPr>
            <a:noAutofit/>
          </a:bodyPr>
          <a:lstStyle/>
          <a:p>
            <a:pPr>
              <a:spcBef>
                <a:spcPts val="200"/>
              </a:spcBef>
            </a:pPr>
            <a:r>
              <a:rPr lang="en-US" sz="1700" dirty="0"/>
              <a:t>The data was profiled using SQL Server Data Profiler </a:t>
            </a:r>
          </a:p>
          <a:p>
            <a:pPr>
              <a:spcBef>
                <a:spcPts val="200"/>
              </a:spcBef>
            </a:pPr>
            <a:r>
              <a:rPr lang="en-US" sz="1700" dirty="0"/>
              <a:t>The profiler suggested that nine tables could be extracted from the large GT table. </a:t>
            </a:r>
          </a:p>
          <a:p>
            <a:pPr>
              <a:spcBef>
                <a:spcPts val="200"/>
              </a:spcBef>
            </a:pPr>
            <a:r>
              <a:rPr lang="en-US" sz="1700" dirty="0"/>
              <a:t>Individual tables were created using the columns from GT. These nine individual tables were validated by joining back to GT. </a:t>
            </a:r>
          </a:p>
          <a:p>
            <a:pPr>
              <a:spcBef>
                <a:spcPts val="200"/>
              </a:spcBef>
            </a:pPr>
            <a:r>
              <a:rPr lang="en-US" sz="1700" dirty="0"/>
              <a:t>The redundant columns were dropped form GT because they had been moved to the individual tables. </a:t>
            </a:r>
          </a:p>
          <a:p>
            <a:pPr>
              <a:spcBef>
                <a:spcPts val="200"/>
              </a:spcBef>
            </a:pPr>
            <a:r>
              <a:rPr lang="en-US" sz="1700" dirty="0"/>
              <a:t>Primary keys were created on the nine tables. </a:t>
            </a:r>
          </a:p>
          <a:p>
            <a:pPr>
              <a:spcBef>
                <a:spcPts val="200"/>
              </a:spcBef>
            </a:pPr>
            <a:r>
              <a:rPr lang="en-US" sz="1700" dirty="0"/>
              <a:t>From there, indices were created on the join columns in the GT table. Finally, a nine-way inner join was performed with the GT table to validate that everything has worked correctly.</a:t>
            </a:r>
          </a:p>
          <a:p>
            <a:endParaRPr lang="en-US" sz="1600" dirty="0"/>
          </a:p>
        </p:txBody>
      </p:sp>
      <p:pic>
        <p:nvPicPr>
          <p:cNvPr id="4098" name="Picture 2" descr="http://2.bp.blogspot.com/-wuinSTn-X4A/UwHmmceDQqI/AAAAAAAAJFo/5EjPg-LpAJc/s400/Sivakumar_Vellingiri_Normal_Forms_Poster.Jpeg"/>
          <p:cNvPicPr>
            <a:picLocks noChangeAspect="1" noChangeArrowheads="1"/>
          </p:cNvPicPr>
          <p:nvPr/>
        </p:nvPicPr>
        <p:blipFill rotWithShape="1">
          <a:blip r:embed="rId3">
            <a:extLst>
              <a:ext uri="{28A0092B-C50C-407E-A947-70E740481C1C}">
                <a14:useLocalDpi xmlns:a14="http://schemas.microsoft.com/office/drawing/2010/main" val="0"/>
              </a:ext>
            </a:extLst>
          </a:blip>
          <a:srcRect l="9943" t="2591" r="10804" b="2644"/>
          <a:stretch/>
        </p:blipFill>
        <p:spPr bwMode="auto">
          <a:xfrm>
            <a:off x="7257" y="3628"/>
            <a:ext cx="4078514" cy="685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760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tx1"/>
            </a:gs>
          </a:gsLst>
          <a:lin ang="0" scaled="1"/>
          <a:tileRect/>
        </a:gradFill>
        <a:effectLst/>
      </p:bgPr>
    </p:bg>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457200" y="1066800"/>
            <a:ext cx="4878096" cy="4983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371600"/>
            <a:ext cx="2152650" cy="26563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6"/>
          <p:cNvSpPr>
            <a:spLocks noGrp="1"/>
          </p:cNvSpPr>
          <p:nvPr>
            <p:ph type="title"/>
          </p:nvPr>
        </p:nvSpPr>
        <p:spPr/>
        <p:txBody>
          <a:bodyPr>
            <a:normAutofit fontScale="90000"/>
          </a:bodyPr>
          <a:lstStyle/>
          <a:p>
            <a:r>
              <a:rPr lang="en-US" dirty="0" smtClean="0"/>
              <a:t>SQL Data Profiler</a:t>
            </a:r>
            <a:endParaRPr lang="en-US" dirty="0"/>
          </a:p>
        </p:txBody>
      </p:sp>
      <p:sp>
        <p:nvSpPr>
          <p:cNvPr id="9" name="Title 6"/>
          <p:cNvSpPr txBox="1">
            <a:spLocks/>
          </p:cNvSpPr>
          <p:nvPr/>
        </p:nvSpPr>
        <p:spPr>
          <a:xfrm>
            <a:off x="838200" y="228600"/>
            <a:ext cx="8229600" cy="639762"/>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3600" kern="1200">
                <a:solidFill>
                  <a:srgbClr val="002060"/>
                </a:solidFill>
                <a:latin typeface="DINPro-Black" pitchFamily="50" charset="0"/>
                <a:ea typeface="+mj-ea"/>
                <a:cs typeface="+mj-cs"/>
              </a:defRPr>
            </a:lvl1pPr>
          </a:lstStyle>
          <a:p>
            <a:pPr algn="r"/>
            <a:r>
              <a:rPr lang="en-US" dirty="0" smtClean="0">
                <a:solidFill>
                  <a:srgbClr val="FFFFFF"/>
                </a:solidFill>
              </a:rPr>
              <a:t>Normalized Data</a:t>
            </a:r>
            <a:endParaRPr lang="en-US" dirty="0">
              <a:solidFill>
                <a:srgbClr val="FFFFFF"/>
              </a:solidFill>
            </a:endParaRPr>
          </a:p>
        </p:txBody>
      </p:sp>
    </p:spTree>
    <p:extLst>
      <p:ext uri="{BB962C8B-B14F-4D97-AF65-F5344CB8AC3E}">
        <p14:creationId xmlns:p14="http://schemas.microsoft.com/office/powerpoint/2010/main" val="3961695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https://uploads.toptal.io/blog/category/logo/60/sql.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65760" y="-1539240"/>
            <a:ext cx="9966960" cy="996696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8836" y="0"/>
            <a:ext cx="8229600" cy="639762"/>
          </a:xfrm>
        </p:spPr>
        <p:txBody>
          <a:bodyPr>
            <a:normAutofit fontScale="90000"/>
          </a:bodyPr>
          <a:lstStyle/>
          <a:p>
            <a:r>
              <a:rPr lang="en-US" dirty="0" smtClean="0"/>
              <a:t>Data Analysis: SQL</a:t>
            </a:r>
            <a:endParaRPr lang="en-US" dirty="0"/>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639762"/>
            <a:ext cx="3686967"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36" y="1223279"/>
            <a:ext cx="135061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3199" y="533400"/>
            <a:ext cx="4628363" cy="738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3200" y="1249362"/>
            <a:ext cx="21403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27699" y="457200"/>
            <a:ext cx="3289419" cy="766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15000" y="1274762"/>
            <a:ext cx="1333242"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135" y="5559715"/>
            <a:ext cx="4206569" cy="917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6910" y="5063811"/>
            <a:ext cx="2730290" cy="1794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26951" y="5580954"/>
            <a:ext cx="4307449" cy="896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0800" y="5063811"/>
            <a:ext cx="2743200" cy="1795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1" y="5029200"/>
            <a:ext cx="966126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743199" y="533400"/>
            <a:ext cx="0" cy="44958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14999" y="457200"/>
            <a:ext cx="1" cy="460661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AutoShape 14" descr="Image result for sql"/>
          <p:cNvSpPr>
            <a:spLocks noChangeAspect="1" noChangeArrowheads="1"/>
          </p:cNvSpPr>
          <p:nvPr/>
        </p:nvSpPr>
        <p:spPr bwMode="auto">
          <a:xfrm>
            <a:off x="155575" y="-2247900"/>
            <a:ext cx="4695825" cy="4695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91822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b="1" dirty="0"/>
              <a:t>Data Analysis: Python</a:t>
            </a:r>
            <a:endParaRPr lang="en-US" dirty="0"/>
          </a:p>
        </p:txBody>
      </p:sp>
      <p:sp>
        <p:nvSpPr>
          <p:cNvPr id="3" name="Content Placeholder 2"/>
          <p:cNvSpPr>
            <a:spLocks noGrp="1"/>
          </p:cNvSpPr>
          <p:nvPr>
            <p:ph idx="1"/>
          </p:nvPr>
        </p:nvSpPr>
        <p:spPr>
          <a:xfrm>
            <a:off x="228600" y="1143001"/>
            <a:ext cx="8915400" cy="2286000"/>
          </a:xfrm>
        </p:spPr>
        <p:txBody>
          <a:bodyPr>
            <a:normAutofit/>
          </a:bodyPr>
          <a:lstStyle/>
          <a:p>
            <a:pPr marL="0" indent="0">
              <a:buNone/>
            </a:pPr>
            <a:r>
              <a:rPr lang="en-US" sz="2400" dirty="0"/>
              <a:t>We used python to analyze the data, and found that weapon of choice in indigent countries is the motor vehicle. </a:t>
            </a:r>
          </a:p>
          <a:p>
            <a:pPr marL="0" indent="0">
              <a:buNone/>
            </a:pPr>
            <a:r>
              <a:rPr lang="en-US" sz="2400" dirty="0"/>
              <a:t>Deduction: The favorite target of terrorists are abortion related centers and airports.</a:t>
            </a:r>
          </a:p>
          <a:p>
            <a:endParaRPr lang="en-US" sz="2400" dirty="0"/>
          </a:p>
        </p:txBody>
      </p:sp>
      <p:pic>
        <p:nvPicPr>
          <p:cNvPr id="5" name="Content Placeholder 3"/>
          <p:cNvPicPr>
            <a:picLocks/>
          </p:cNvPicPr>
          <p:nvPr/>
        </p:nvPicPr>
        <p:blipFill rotWithShape="1">
          <a:blip r:embed="rId2"/>
          <a:srcRect b="75547"/>
          <a:stretch/>
        </p:blipFill>
        <p:spPr>
          <a:xfrm>
            <a:off x="0" y="3124200"/>
            <a:ext cx="9144000" cy="3733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122" name="Picture 2" descr="https://oncirculation.files.wordpress.com/2015/04/hellow-3.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4305300"/>
            <a:ext cx="35814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906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73265" y="838200"/>
            <a:ext cx="7918335" cy="3352800"/>
            <a:chOff x="290015" y="838200"/>
            <a:chExt cx="7918335" cy="3352800"/>
          </a:xfrm>
        </p:grpSpPr>
        <p:pic>
          <p:nvPicPr>
            <p:cNvPr id="4" name="Content Placeholder 3"/>
            <p:cNvPicPr>
              <a:picLocks/>
            </p:cNvPicPr>
            <p:nvPr/>
          </p:nvPicPr>
          <p:blipFill rotWithShape="1">
            <a:blip r:embed="rId2"/>
            <a:srcRect l="14541" t="26666" r="57366" b="51598"/>
            <a:stretch/>
          </p:blipFill>
          <p:spPr>
            <a:xfrm>
              <a:off x="290015" y="838200"/>
              <a:ext cx="5424985" cy="3276600"/>
            </a:xfrm>
            <a:prstGeom prst="rect">
              <a:avLst/>
            </a:prstGeom>
          </p:spPr>
        </p:pic>
        <p:sp>
          <p:nvSpPr>
            <p:cNvPr id="6" name="TextBox 5"/>
            <p:cNvSpPr txBox="1"/>
            <p:nvPr/>
          </p:nvSpPr>
          <p:spPr>
            <a:xfrm>
              <a:off x="5638800" y="1082457"/>
              <a:ext cx="2569550" cy="3108543"/>
            </a:xfrm>
            <a:prstGeom prst="rect">
              <a:avLst/>
            </a:prstGeom>
            <a:noFill/>
          </p:spPr>
          <p:txBody>
            <a:bodyPr wrap="none" rtlCol="0">
              <a:spAutoFit/>
            </a:bodyPr>
            <a:lstStyle/>
            <a:p>
              <a:r>
                <a:rPr lang="en-US" sz="1600" dirty="0">
                  <a:solidFill>
                    <a:srgbClr val="002060"/>
                  </a:solidFill>
                  <a:latin typeface="DINPro-Medium"/>
                </a:rPr>
                <a:t>Vehicle</a:t>
              </a:r>
            </a:p>
            <a:p>
              <a:r>
                <a:rPr lang="en-US" sz="1600" dirty="0">
                  <a:solidFill>
                    <a:srgbClr val="002060"/>
                  </a:solidFill>
                  <a:latin typeface="DINPro-Medium"/>
                </a:rPr>
                <a:t>Unknown</a:t>
              </a:r>
            </a:p>
            <a:p>
              <a:r>
                <a:rPr lang="en-US" sz="1600" dirty="0">
                  <a:solidFill>
                    <a:srgbClr val="002060"/>
                  </a:solidFill>
                  <a:latin typeface="DINPro-Medium"/>
                </a:rPr>
                <a:t>Sabotage</a:t>
              </a:r>
            </a:p>
            <a:p>
              <a:r>
                <a:rPr lang="en-US" sz="1600" dirty="0">
                  <a:solidFill>
                    <a:srgbClr val="002060"/>
                  </a:solidFill>
                  <a:latin typeface="DINPro-Medium"/>
                </a:rPr>
                <a:t>Radiological</a:t>
              </a:r>
            </a:p>
            <a:p>
              <a:r>
                <a:rPr lang="en-US" sz="1600" dirty="0">
                  <a:solidFill>
                    <a:srgbClr val="002060"/>
                  </a:solidFill>
                  <a:latin typeface="DINPro-Medium"/>
                </a:rPr>
                <a:t>Other</a:t>
              </a:r>
            </a:p>
            <a:p>
              <a:r>
                <a:rPr lang="en-US" sz="1600" dirty="0">
                  <a:solidFill>
                    <a:srgbClr val="002060"/>
                  </a:solidFill>
                  <a:latin typeface="DINPro-Medium"/>
                </a:rPr>
                <a:t>Melee</a:t>
              </a:r>
            </a:p>
            <a:p>
              <a:r>
                <a:rPr lang="en-US" sz="1600" dirty="0">
                  <a:solidFill>
                    <a:srgbClr val="002060"/>
                  </a:solidFill>
                  <a:latin typeface="DINPro-Medium"/>
                </a:rPr>
                <a:t>Incendiary</a:t>
              </a:r>
            </a:p>
            <a:p>
              <a:r>
                <a:rPr lang="en-US" sz="1600" dirty="0">
                  <a:solidFill>
                    <a:srgbClr val="002060"/>
                  </a:solidFill>
                  <a:latin typeface="DINPro-Medium"/>
                </a:rPr>
                <a:t>Firearms</a:t>
              </a:r>
            </a:p>
            <a:p>
              <a:r>
                <a:rPr lang="en-US" sz="1600" dirty="0">
                  <a:solidFill>
                    <a:srgbClr val="002060"/>
                  </a:solidFill>
                  <a:latin typeface="DINPro-Medium"/>
                </a:rPr>
                <a:t>Fake Weapons</a:t>
              </a:r>
            </a:p>
            <a:p>
              <a:r>
                <a:rPr lang="en-US" sz="1600" dirty="0">
                  <a:solidFill>
                    <a:srgbClr val="002060"/>
                  </a:solidFill>
                  <a:latin typeface="DINPro-Medium"/>
                </a:rPr>
                <a:t>Explosives/Bombs/Dynamite</a:t>
              </a:r>
            </a:p>
            <a:p>
              <a:r>
                <a:rPr lang="en-US" sz="1600" dirty="0">
                  <a:solidFill>
                    <a:srgbClr val="002060"/>
                  </a:solidFill>
                  <a:latin typeface="DINPro-Medium"/>
                </a:rPr>
                <a:t>Chemical</a:t>
              </a:r>
            </a:p>
            <a:p>
              <a:r>
                <a:rPr lang="en-US" sz="1600" dirty="0">
                  <a:solidFill>
                    <a:srgbClr val="002060"/>
                  </a:solidFill>
                  <a:latin typeface="DINPro-Medium"/>
                </a:rPr>
                <a:t>Biological</a:t>
              </a:r>
            </a:p>
          </p:txBody>
        </p:sp>
      </p:grpSp>
      <p:sp>
        <p:nvSpPr>
          <p:cNvPr id="7" name="Content Placeholder 2"/>
          <p:cNvSpPr txBox="1">
            <a:spLocks/>
          </p:cNvSpPr>
          <p:nvPr/>
        </p:nvSpPr>
        <p:spPr>
          <a:xfrm>
            <a:off x="310487" y="4191000"/>
            <a:ext cx="8915400" cy="2286000"/>
          </a:xfrm>
          <a:prstGeom prst="rect">
            <a:avLst/>
          </a:prstGeom>
        </p:spPr>
        <p:txBody>
          <a:bodyPr>
            <a:normAutofit/>
          </a:bodyPr>
          <a:lst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latin typeface="DINPro-Medium"/>
              </a:rPr>
              <a:t>Encode categorical variables numerically</a:t>
            </a:r>
          </a:p>
          <a:p>
            <a:r>
              <a:rPr lang="en-US" sz="2000" dirty="0">
                <a:latin typeface="DINPro-Medium"/>
              </a:rPr>
              <a:t>Identify which weapons are used more predominantly in each region</a:t>
            </a:r>
          </a:p>
          <a:p>
            <a:r>
              <a:rPr lang="en-US" sz="2000" dirty="0">
                <a:latin typeface="DINPro-Medium"/>
              </a:rPr>
              <a:t>Developing regions : heavy use of motor vehicles as weapon of choice</a:t>
            </a:r>
          </a:p>
          <a:p>
            <a:r>
              <a:rPr lang="en-US" sz="2000" dirty="0">
                <a:latin typeface="DINPro-Medium"/>
              </a:rPr>
              <a:t>Developed nations : wide range of weapons available</a:t>
            </a:r>
          </a:p>
          <a:p>
            <a:pPr lvl="1"/>
            <a:r>
              <a:rPr lang="en-US" sz="1800" dirty="0">
                <a:latin typeface="DINPro-Medium"/>
              </a:rPr>
              <a:t>primary methods used rely on biological, chemical, explosive devices</a:t>
            </a:r>
          </a:p>
        </p:txBody>
      </p:sp>
      <p:sp>
        <p:nvSpPr>
          <p:cNvPr id="9" name="Title 8"/>
          <p:cNvSpPr>
            <a:spLocks noGrp="1"/>
          </p:cNvSpPr>
          <p:nvPr>
            <p:ph type="title"/>
          </p:nvPr>
        </p:nvSpPr>
        <p:spPr/>
        <p:txBody>
          <a:bodyPr>
            <a:normAutofit fontScale="90000"/>
          </a:bodyPr>
          <a:lstStyle/>
          <a:p>
            <a:r>
              <a:rPr lang="en-US" dirty="0">
                <a:latin typeface="DINPro-Black" pitchFamily="50" charset="0"/>
              </a:rPr>
              <a:t>Weapon Usage</a:t>
            </a:r>
          </a:p>
        </p:txBody>
      </p:sp>
      <p:sp>
        <p:nvSpPr>
          <p:cNvPr id="10" name="TextBox 9"/>
          <p:cNvSpPr txBox="1"/>
          <p:nvPr/>
        </p:nvSpPr>
        <p:spPr>
          <a:xfrm>
            <a:off x="6930340" y="225187"/>
            <a:ext cx="1831335" cy="369332"/>
          </a:xfrm>
          <a:prstGeom prst="rect">
            <a:avLst/>
          </a:prstGeom>
          <a:noFill/>
        </p:spPr>
        <p:txBody>
          <a:bodyPr wrap="none" rtlCol="0">
            <a:spAutoFit/>
          </a:bodyPr>
          <a:lstStyle/>
          <a:p>
            <a:r>
              <a:rPr lang="en-US" dirty="0">
                <a:solidFill>
                  <a:srgbClr val="002060"/>
                </a:solidFill>
                <a:latin typeface="DINPro-Black" pitchFamily="50" charset="0"/>
              </a:rPr>
              <a:t>python analysis</a:t>
            </a:r>
          </a:p>
        </p:txBody>
      </p:sp>
      <p:sp>
        <p:nvSpPr>
          <p:cNvPr id="12" name="TextBox 11"/>
          <p:cNvSpPr txBox="1"/>
          <p:nvPr/>
        </p:nvSpPr>
        <p:spPr>
          <a:xfrm>
            <a:off x="433305" y="6019800"/>
            <a:ext cx="8133509" cy="646331"/>
          </a:xfrm>
          <a:prstGeom prst="rect">
            <a:avLst/>
          </a:prstGeom>
          <a:solidFill>
            <a:schemeClr val="bg1">
              <a:lumMod val="95000"/>
            </a:schemeClr>
          </a:solidFill>
          <a:ln w="19050">
            <a:solidFill>
              <a:schemeClr val="accent1">
                <a:lumMod val="60000"/>
                <a:lumOff val="40000"/>
              </a:schemeClr>
            </a:solidFill>
          </a:ln>
        </p:spPr>
        <p:txBody>
          <a:bodyPr wrap="none" rtlCol="0">
            <a:spAutoFit/>
          </a:bodyPr>
          <a:lstStyle/>
          <a:p>
            <a:pPr marL="285750" indent="-285750">
              <a:buFont typeface="Arial" panose="020B0604020202020204" pitchFamily="34" charset="0"/>
              <a:buChar char="•"/>
            </a:pPr>
            <a:r>
              <a:rPr lang="en-US" b="1" dirty="0">
                <a:solidFill>
                  <a:schemeClr val="bg2">
                    <a:lumMod val="10000"/>
                  </a:schemeClr>
                </a:solidFill>
              </a:rPr>
              <a:t>Developing regions – weapons of opportunity</a:t>
            </a:r>
          </a:p>
          <a:p>
            <a:pPr marL="285750" indent="-285750">
              <a:buFont typeface="Arial" panose="020B0604020202020204" pitchFamily="34" charset="0"/>
              <a:buChar char="•"/>
            </a:pPr>
            <a:r>
              <a:rPr lang="en-US" b="1" dirty="0">
                <a:solidFill>
                  <a:schemeClr val="bg2">
                    <a:lumMod val="10000"/>
                  </a:schemeClr>
                </a:solidFill>
              </a:rPr>
              <a:t>Developed nations – weapons of sophistication, planning, and significant impact</a:t>
            </a:r>
          </a:p>
        </p:txBody>
      </p:sp>
    </p:spTree>
    <p:extLst>
      <p:ext uri="{BB962C8B-B14F-4D97-AF65-F5344CB8AC3E}">
        <p14:creationId xmlns:p14="http://schemas.microsoft.com/office/powerpoint/2010/main" val="87219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latin typeface="DINPro-Black" pitchFamily="50" charset="0"/>
              </a:rPr>
              <a:t>Targets</a:t>
            </a:r>
          </a:p>
        </p:txBody>
      </p:sp>
      <p:pic>
        <p:nvPicPr>
          <p:cNvPr id="4" name="Content Placeholder 3"/>
          <p:cNvPicPr>
            <a:picLocks noGrp="1" noChangeAspect="1"/>
          </p:cNvPicPr>
          <p:nvPr>
            <p:ph idx="4294967295"/>
          </p:nvPr>
        </p:nvPicPr>
        <p:blipFill rotWithShape="1">
          <a:blip r:embed="rId2">
            <a:clrChange>
              <a:clrFrom>
                <a:srgbClr val="FFFFFF"/>
              </a:clrFrom>
              <a:clrTo>
                <a:srgbClr val="FFFFFF">
                  <a:alpha val="0"/>
                </a:srgbClr>
              </a:clrTo>
            </a:clrChange>
          </a:blip>
          <a:srcRect l="10827" t="78710" r="56282"/>
          <a:stretch/>
        </p:blipFill>
        <p:spPr>
          <a:xfrm>
            <a:off x="2057400" y="299046"/>
            <a:ext cx="5273675" cy="3313113"/>
          </a:xfrm>
          <a:prstGeom prst="rect">
            <a:avLst/>
          </a:prstGeom>
        </p:spPr>
      </p:pic>
      <p:sp>
        <p:nvSpPr>
          <p:cNvPr id="9" name="TextBox 8"/>
          <p:cNvSpPr txBox="1"/>
          <p:nvPr/>
        </p:nvSpPr>
        <p:spPr>
          <a:xfrm>
            <a:off x="6934200" y="299046"/>
            <a:ext cx="1905000" cy="3554819"/>
          </a:xfrm>
          <a:prstGeom prst="rect">
            <a:avLst/>
          </a:prstGeom>
          <a:solidFill>
            <a:schemeClr val="bg1"/>
          </a:solidFill>
        </p:spPr>
        <p:txBody>
          <a:bodyPr wrap="square" lIns="0" tIns="0" rIns="0" bIns="0" rtlCol="0">
            <a:spAutoFit/>
          </a:bodyPr>
          <a:lstStyle/>
          <a:p>
            <a:r>
              <a:rPr lang="en-US" sz="1050" dirty="0">
                <a:solidFill>
                  <a:srgbClr val="002060"/>
                </a:solidFill>
              </a:rPr>
              <a:t>Violent Political Party</a:t>
            </a:r>
          </a:p>
          <a:p>
            <a:r>
              <a:rPr lang="en-US" sz="1050" dirty="0">
                <a:solidFill>
                  <a:srgbClr val="002060"/>
                </a:solidFill>
              </a:rPr>
              <a:t>Utilities</a:t>
            </a:r>
          </a:p>
          <a:p>
            <a:r>
              <a:rPr lang="en-US" sz="1050" dirty="0">
                <a:solidFill>
                  <a:srgbClr val="002060"/>
                </a:solidFill>
              </a:rPr>
              <a:t>Unknown</a:t>
            </a:r>
          </a:p>
          <a:p>
            <a:r>
              <a:rPr lang="en-US" sz="1050" dirty="0">
                <a:solidFill>
                  <a:srgbClr val="002060"/>
                </a:solidFill>
              </a:rPr>
              <a:t>Transportation</a:t>
            </a:r>
          </a:p>
          <a:p>
            <a:r>
              <a:rPr lang="en-US" sz="1050" dirty="0">
                <a:solidFill>
                  <a:srgbClr val="002060"/>
                </a:solidFill>
              </a:rPr>
              <a:t>Tourists</a:t>
            </a:r>
          </a:p>
          <a:p>
            <a:r>
              <a:rPr lang="en-US" sz="1050" dirty="0">
                <a:solidFill>
                  <a:srgbClr val="002060"/>
                </a:solidFill>
              </a:rPr>
              <a:t>Terrorists/Non-state militia</a:t>
            </a:r>
          </a:p>
          <a:p>
            <a:r>
              <a:rPr lang="en-US" sz="1050" dirty="0">
                <a:solidFill>
                  <a:srgbClr val="002060"/>
                </a:solidFill>
              </a:rPr>
              <a:t>Telecommunication</a:t>
            </a:r>
          </a:p>
          <a:p>
            <a:r>
              <a:rPr lang="en-US" sz="1050" dirty="0">
                <a:solidFill>
                  <a:srgbClr val="002060"/>
                </a:solidFill>
              </a:rPr>
              <a:t>Religious figures / institutions</a:t>
            </a:r>
          </a:p>
          <a:p>
            <a:r>
              <a:rPr lang="en-US" sz="1050" dirty="0">
                <a:solidFill>
                  <a:srgbClr val="002060"/>
                </a:solidFill>
              </a:rPr>
              <a:t>Private citizens &amp; property</a:t>
            </a:r>
          </a:p>
          <a:p>
            <a:r>
              <a:rPr lang="en-US" sz="1050" dirty="0">
                <a:solidFill>
                  <a:srgbClr val="002060"/>
                </a:solidFill>
              </a:rPr>
              <a:t>Police</a:t>
            </a:r>
          </a:p>
          <a:p>
            <a:r>
              <a:rPr lang="en-US" sz="1050" dirty="0">
                <a:solidFill>
                  <a:srgbClr val="002060"/>
                </a:solidFill>
              </a:rPr>
              <a:t>Other</a:t>
            </a:r>
          </a:p>
          <a:p>
            <a:r>
              <a:rPr lang="en-US" sz="1050" dirty="0">
                <a:solidFill>
                  <a:srgbClr val="002060"/>
                </a:solidFill>
              </a:rPr>
              <a:t>NGO</a:t>
            </a:r>
          </a:p>
          <a:p>
            <a:r>
              <a:rPr lang="en-US" sz="1050" dirty="0">
                <a:solidFill>
                  <a:srgbClr val="002060"/>
                </a:solidFill>
              </a:rPr>
              <a:t>Military</a:t>
            </a:r>
          </a:p>
          <a:p>
            <a:r>
              <a:rPr lang="en-US" sz="1050" dirty="0">
                <a:solidFill>
                  <a:srgbClr val="002060"/>
                </a:solidFill>
              </a:rPr>
              <a:t>Maritime</a:t>
            </a:r>
          </a:p>
          <a:p>
            <a:r>
              <a:rPr lang="en-US" sz="1050" dirty="0">
                <a:solidFill>
                  <a:srgbClr val="002060"/>
                </a:solidFill>
              </a:rPr>
              <a:t>Journalists &amp; media</a:t>
            </a:r>
          </a:p>
          <a:p>
            <a:r>
              <a:rPr lang="en-US" sz="1050" dirty="0">
                <a:solidFill>
                  <a:srgbClr val="002060"/>
                </a:solidFill>
              </a:rPr>
              <a:t>Government</a:t>
            </a:r>
          </a:p>
          <a:p>
            <a:r>
              <a:rPr lang="en-US" sz="1050" dirty="0">
                <a:solidFill>
                  <a:srgbClr val="002060"/>
                </a:solidFill>
              </a:rPr>
              <a:t>Diplomatic</a:t>
            </a:r>
          </a:p>
          <a:p>
            <a:r>
              <a:rPr lang="en-US" sz="1050" dirty="0">
                <a:solidFill>
                  <a:srgbClr val="002060"/>
                </a:solidFill>
              </a:rPr>
              <a:t>Food / water supply</a:t>
            </a:r>
          </a:p>
          <a:p>
            <a:r>
              <a:rPr lang="en-US" sz="1050" dirty="0">
                <a:solidFill>
                  <a:srgbClr val="002060"/>
                </a:solidFill>
              </a:rPr>
              <a:t>Educational institution</a:t>
            </a:r>
          </a:p>
          <a:p>
            <a:r>
              <a:rPr lang="en-US" sz="1050" dirty="0">
                <a:solidFill>
                  <a:srgbClr val="002060"/>
                </a:solidFill>
              </a:rPr>
              <a:t>Business</a:t>
            </a:r>
          </a:p>
          <a:p>
            <a:r>
              <a:rPr lang="en-US" sz="1050" dirty="0">
                <a:solidFill>
                  <a:srgbClr val="002060"/>
                </a:solidFill>
              </a:rPr>
              <a:t>Airports &amp; aircraft</a:t>
            </a:r>
          </a:p>
          <a:p>
            <a:r>
              <a:rPr lang="en-US" sz="1050" dirty="0">
                <a:solidFill>
                  <a:srgbClr val="002060"/>
                </a:solidFill>
              </a:rPr>
              <a:t>Abortion related</a:t>
            </a:r>
          </a:p>
        </p:txBody>
      </p:sp>
      <p:sp>
        <p:nvSpPr>
          <p:cNvPr id="10" name="Content Placeholder 2"/>
          <p:cNvSpPr txBox="1">
            <a:spLocks/>
          </p:cNvSpPr>
          <p:nvPr/>
        </p:nvSpPr>
        <p:spPr>
          <a:xfrm>
            <a:off x="292834" y="3681393"/>
            <a:ext cx="8915400" cy="1119207"/>
          </a:xfrm>
          <a:prstGeom prst="rect">
            <a:avLst/>
          </a:prstGeom>
        </p:spPr>
        <p:txBody>
          <a:bodyPr>
            <a:normAutofit/>
          </a:bodyPr>
          <a:lst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latin typeface="DINPro-Medium"/>
              </a:rPr>
              <a:t>Identify the targets that are attacked more predominantly in each region</a:t>
            </a:r>
          </a:p>
          <a:p>
            <a:r>
              <a:rPr lang="en-US" sz="2000" dirty="0">
                <a:latin typeface="DINPro-Medium"/>
              </a:rPr>
              <a:t>Violent political parties are rarely targeted</a:t>
            </a:r>
          </a:p>
          <a:p>
            <a:r>
              <a:rPr lang="en-US" sz="2000" dirty="0">
                <a:latin typeface="DINPro-Medium"/>
              </a:rPr>
              <a:t>Airports and abortion centers are often targets of terrorist activity</a:t>
            </a:r>
            <a:endParaRPr lang="en-US" sz="1800" dirty="0">
              <a:latin typeface="DINPro-Medium"/>
            </a:endParaRPr>
          </a:p>
        </p:txBody>
      </p:sp>
      <p:sp>
        <p:nvSpPr>
          <p:cNvPr id="11" name="TextBox 10"/>
          <p:cNvSpPr txBox="1"/>
          <p:nvPr/>
        </p:nvSpPr>
        <p:spPr>
          <a:xfrm>
            <a:off x="381000" y="4800600"/>
            <a:ext cx="8558284" cy="1754326"/>
          </a:xfrm>
          <a:prstGeom prst="rect">
            <a:avLst/>
          </a:prstGeom>
          <a:solidFill>
            <a:schemeClr val="bg1">
              <a:lumMod val="95000"/>
            </a:schemeClr>
          </a:solidFill>
          <a:ln w="19050">
            <a:solidFill>
              <a:schemeClr val="accent1">
                <a:lumMod val="60000"/>
                <a:lumOff val="40000"/>
              </a:schemeClr>
            </a:solidFill>
          </a:ln>
        </p:spPr>
        <p:txBody>
          <a:bodyPr wrap="square" rtlCol="0">
            <a:spAutoFit/>
          </a:bodyPr>
          <a:lstStyle/>
          <a:p>
            <a:pPr marL="285750" indent="-285750">
              <a:buFont typeface="Arial" panose="020B0604020202020204" pitchFamily="34" charset="0"/>
              <a:buChar char="•"/>
            </a:pPr>
            <a:r>
              <a:rPr lang="en-US" b="1" dirty="0">
                <a:solidFill>
                  <a:schemeClr val="bg2">
                    <a:lumMod val="10000"/>
                  </a:schemeClr>
                </a:solidFill>
              </a:rPr>
              <a:t>Developing regions</a:t>
            </a:r>
          </a:p>
          <a:p>
            <a:pPr marL="742950" lvl="1" indent="-285750">
              <a:buFont typeface="Arial" panose="020B0604020202020204" pitchFamily="34" charset="0"/>
              <a:buChar char="•"/>
            </a:pPr>
            <a:r>
              <a:rPr lang="en-US" b="1" dirty="0">
                <a:solidFill>
                  <a:schemeClr val="bg2">
                    <a:lumMod val="10000"/>
                  </a:schemeClr>
                </a:solidFill>
              </a:rPr>
              <a:t>targets highly varied : religious, private property, tourists, transportation</a:t>
            </a:r>
          </a:p>
          <a:p>
            <a:pPr marL="742950" lvl="1" indent="-285750">
              <a:buFont typeface="Arial" panose="020B0604020202020204" pitchFamily="34" charset="0"/>
              <a:buChar char="•"/>
            </a:pPr>
            <a:r>
              <a:rPr lang="en-US" b="1" dirty="0">
                <a:solidFill>
                  <a:schemeClr val="bg2">
                    <a:lumMod val="10000"/>
                  </a:schemeClr>
                </a:solidFill>
              </a:rPr>
              <a:t>targets of opportunity and localized gain</a:t>
            </a:r>
          </a:p>
          <a:p>
            <a:pPr marL="285750" indent="-285750">
              <a:buFont typeface="Arial" panose="020B0604020202020204" pitchFamily="34" charset="0"/>
              <a:buChar char="•"/>
            </a:pPr>
            <a:r>
              <a:rPr lang="en-US" b="1" dirty="0">
                <a:solidFill>
                  <a:schemeClr val="bg2">
                    <a:lumMod val="10000"/>
                  </a:schemeClr>
                </a:solidFill>
              </a:rPr>
              <a:t>Developed nations</a:t>
            </a:r>
          </a:p>
          <a:p>
            <a:pPr marL="742950" lvl="1" indent="-285750">
              <a:buFont typeface="Arial" panose="020B0604020202020204" pitchFamily="34" charset="0"/>
              <a:buChar char="•"/>
            </a:pPr>
            <a:r>
              <a:rPr lang="en-US" b="1" dirty="0">
                <a:solidFill>
                  <a:schemeClr val="bg2">
                    <a:lumMod val="10000"/>
                  </a:schemeClr>
                </a:solidFill>
              </a:rPr>
              <a:t>targets of significant impact (aircraft) &amp; specific political agendas (abortion)</a:t>
            </a:r>
          </a:p>
          <a:p>
            <a:pPr marL="742950" lvl="1" indent="-285750">
              <a:buFont typeface="Arial" panose="020B0604020202020204" pitchFamily="34" charset="0"/>
              <a:buChar char="•"/>
            </a:pPr>
            <a:r>
              <a:rPr lang="en-US" b="1" dirty="0">
                <a:solidFill>
                  <a:schemeClr val="bg2">
                    <a:lumMod val="10000"/>
                  </a:schemeClr>
                </a:solidFill>
              </a:rPr>
              <a:t>targets of strategic advancement</a:t>
            </a:r>
          </a:p>
        </p:txBody>
      </p:sp>
    </p:spTree>
    <p:extLst>
      <p:ext uri="{BB962C8B-B14F-4D97-AF65-F5344CB8AC3E}">
        <p14:creationId xmlns:p14="http://schemas.microsoft.com/office/powerpoint/2010/main" val="3040728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100000">
              <a:schemeClr val="bg1"/>
            </a:gs>
          </a:gsLst>
          <a:lin ang="5400000" scaled="0"/>
        </a:gradFill>
        <a:effectLst/>
      </p:bgPr>
    </p:bg>
    <p:spTree>
      <p:nvGrpSpPr>
        <p:cNvPr id="1" name=""/>
        <p:cNvGrpSpPr/>
        <p:nvPr/>
      </p:nvGrpSpPr>
      <p:grpSpPr>
        <a:xfrm>
          <a:off x="0" y="0"/>
          <a:ext cx="0" cy="0"/>
          <a:chOff x="0" y="0"/>
          <a:chExt cx="0" cy="0"/>
        </a:xfrm>
      </p:grpSpPr>
      <p:pic>
        <p:nvPicPr>
          <p:cNvPr id="1030" name="Picture 6" descr="Image result for r stu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317" y="5791200"/>
            <a:ext cx="1366683" cy="1059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2234" y="135573"/>
            <a:ext cx="8900887" cy="639762"/>
          </a:xfrm>
          <a:prstGeom prst="roundRect">
            <a:avLst/>
          </a:prstGeom>
          <a:solidFill>
            <a:schemeClr val="accent6">
              <a:lumMod val="20000"/>
              <a:lumOff val="80000"/>
              <a:alpha val="60000"/>
            </a:schemeClr>
          </a:solidFill>
          <a:ln>
            <a:noFill/>
          </a:ln>
        </p:spPr>
        <p:txBody>
          <a:bodyPr>
            <a:noAutofit/>
          </a:bodyPr>
          <a:lstStyle/>
          <a:p>
            <a:r>
              <a:rPr lang="en-US" sz="2800" dirty="0">
                <a:solidFill>
                  <a:schemeClr val="bg2">
                    <a:lumMod val="25000"/>
                  </a:schemeClr>
                </a:solidFill>
              </a:rPr>
              <a:t>Data Analysis: R -</a:t>
            </a:r>
            <a:r>
              <a:rPr lang="en-US" sz="2400" dirty="0">
                <a:solidFill>
                  <a:schemeClr val="bg2">
                    <a:lumMod val="25000"/>
                  </a:schemeClr>
                </a:solidFill>
              </a:rPr>
              <a:t>Event Clustering and Geographic Trends</a:t>
            </a:r>
          </a:p>
        </p:txBody>
      </p:sp>
      <p:pic>
        <p:nvPicPr>
          <p:cNvPr id="1026" name="Picture 2" descr="C:\Users\esunqua\Desktop\downloa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975" y="883867"/>
            <a:ext cx="3901988" cy="27871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AutoShape 4" descr="Image result for r stud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C:\Users\esunqua\Desktop\download (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314" r="7377"/>
          <a:stretch/>
        </p:blipFill>
        <p:spPr bwMode="auto">
          <a:xfrm>
            <a:off x="4770377" y="645176"/>
            <a:ext cx="4065291" cy="3364379"/>
          </a:xfrm>
          <a:prstGeom prst="roundRect">
            <a:avLst>
              <a:gd name="adj" fmla="val 8594"/>
            </a:avLst>
          </a:prstGeom>
          <a:solidFill>
            <a:srgbClr val="FFFFFF">
              <a:shade val="85000"/>
            </a:srgbClr>
          </a:solidFill>
          <a:ln w="9525">
            <a:solidFill>
              <a:schemeClr val="bg2">
                <a:lumMod val="75000"/>
              </a:schemeClr>
            </a:solidFill>
          </a:ln>
          <a:effectLst>
            <a:reflection blurRad="12700" stA="38000" endPos="28000" dist="5000" dir="5400000" sy="-100000" algn="bl" rotWithShape="0"/>
          </a:effectLst>
          <a:extLst/>
        </p:spPr>
      </p:pic>
      <p:sp>
        <p:nvSpPr>
          <p:cNvPr id="9" name="Rectangle: Rounded Corners 8"/>
          <p:cNvSpPr/>
          <p:nvPr/>
        </p:nvSpPr>
        <p:spPr>
          <a:xfrm>
            <a:off x="838200" y="1600200"/>
            <a:ext cx="76200" cy="1546028"/>
          </a:xfrm>
          <a:prstGeom prst="roundRect">
            <a:avLst/>
          </a:prstGeom>
          <a:solidFill>
            <a:schemeClr val="accent6">
              <a:lumMod val="20000"/>
              <a:lumOff val="80000"/>
              <a:alpha val="30000"/>
            </a:schemeClr>
          </a:solidFill>
          <a:ln>
            <a:solidFill>
              <a:schemeClr val="accent1">
                <a:shade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315200" y="2133600"/>
            <a:ext cx="76200" cy="76200"/>
          </a:xfrm>
          <a:prstGeom prst="ellipse">
            <a:avLst/>
          </a:prstGeom>
          <a:solidFill>
            <a:schemeClr val="accent6">
              <a:lumMod val="20000"/>
              <a:lumOff val="80000"/>
              <a:alpha val="3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rot="2299439">
            <a:off x="7689682" y="1083936"/>
            <a:ext cx="76200" cy="1117240"/>
          </a:xfrm>
          <a:prstGeom prst="downArrow">
            <a:avLst/>
          </a:prstGeom>
          <a:solidFill>
            <a:schemeClr val="accent6">
              <a:lumMod val="20000"/>
              <a:lumOff val="8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543800" y="887677"/>
            <a:ext cx="1193340" cy="338554"/>
          </a:xfrm>
          <a:prstGeom prst="rect">
            <a:avLst/>
          </a:prstGeom>
          <a:solidFill>
            <a:schemeClr val="accent6">
              <a:lumMod val="20000"/>
              <a:lumOff val="80000"/>
            </a:schemeClr>
          </a:solidFill>
          <a:ln>
            <a:solidFill>
              <a:schemeClr val="bg2">
                <a:lumMod val="50000"/>
              </a:schemeClr>
            </a:solidFill>
          </a:ln>
        </p:spPr>
        <p:txBody>
          <a:bodyPr wrap="none" rtlCol="0">
            <a:spAutoFit/>
          </a:bodyPr>
          <a:lstStyle/>
          <a:p>
            <a:r>
              <a:rPr lang="en-US" sz="1600" dirty="0">
                <a:solidFill>
                  <a:schemeClr val="bg2">
                    <a:lumMod val="25000"/>
                  </a:schemeClr>
                </a:solidFill>
                <a:latin typeface="DINPro-Medium"/>
              </a:rPr>
              <a:t>Doha, Qatar</a:t>
            </a:r>
          </a:p>
        </p:txBody>
      </p:sp>
      <p:sp>
        <p:nvSpPr>
          <p:cNvPr id="15" name="Arrow: Down 14"/>
          <p:cNvSpPr/>
          <p:nvPr/>
        </p:nvSpPr>
        <p:spPr>
          <a:xfrm rot="9017579">
            <a:off x="1184389" y="2866660"/>
            <a:ext cx="76200" cy="1117240"/>
          </a:xfrm>
          <a:prstGeom prst="downArrow">
            <a:avLst/>
          </a:prstGeom>
          <a:solidFill>
            <a:schemeClr val="accent6">
              <a:lumMod val="20000"/>
              <a:lumOff val="8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55728" y="3640661"/>
            <a:ext cx="1875578" cy="338554"/>
          </a:xfrm>
          <a:prstGeom prst="rect">
            <a:avLst/>
          </a:prstGeom>
          <a:solidFill>
            <a:schemeClr val="accent6">
              <a:lumMod val="20000"/>
              <a:lumOff val="80000"/>
            </a:schemeClr>
          </a:solidFill>
          <a:ln>
            <a:solidFill>
              <a:schemeClr val="bg2">
                <a:lumMod val="50000"/>
              </a:schemeClr>
            </a:solidFill>
          </a:ln>
        </p:spPr>
        <p:txBody>
          <a:bodyPr wrap="none" rtlCol="0">
            <a:spAutoFit/>
          </a:bodyPr>
          <a:lstStyle/>
          <a:p>
            <a:r>
              <a:rPr lang="en-US" sz="1600" dirty="0">
                <a:solidFill>
                  <a:schemeClr val="bg2">
                    <a:lumMod val="25000"/>
                  </a:schemeClr>
                </a:solidFill>
                <a:latin typeface="DINPro-Medium"/>
              </a:rPr>
              <a:t>Jacksonville, FL, USA</a:t>
            </a:r>
          </a:p>
        </p:txBody>
      </p:sp>
      <p:sp>
        <p:nvSpPr>
          <p:cNvPr id="5" name="Text Placeholder 4"/>
          <p:cNvSpPr>
            <a:spLocks noGrp="1"/>
          </p:cNvSpPr>
          <p:nvPr>
            <p:ph type="body" sz="half" idx="4294967295"/>
          </p:nvPr>
        </p:nvSpPr>
        <p:spPr>
          <a:xfrm>
            <a:off x="0" y="3929363"/>
            <a:ext cx="8798027" cy="2928637"/>
          </a:xfrm>
        </p:spPr>
        <p:txBody>
          <a:bodyPr>
            <a:normAutofit fontScale="92500"/>
          </a:bodyPr>
          <a:lstStyle/>
          <a:p>
            <a:pPr marL="342900" indent="-342900">
              <a:buFont typeface="Arial" panose="020B0604020202020204" pitchFamily="34" charset="0"/>
              <a:buChar char="•"/>
            </a:pPr>
            <a:r>
              <a:rPr lang="en-US" sz="1800" dirty="0">
                <a:solidFill>
                  <a:srgbClr val="000000"/>
                </a:solidFill>
                <a:latin typeface="DINPro-Medium"/>
              </a:rPr>
              <a:t>Geographic center of attacks for each year is depicted in longitude and latitude and also represented on earth map</a:t>
            </a:r>
          </a:p>
          <a:p>
            <a:pPr marL="342900" indent="-342900">
              <a:buFont typeface="Arial" panose="020B0604020202020204" pitchFamily="34" charset="0"/>
              <a:buChar char="•"/>
            </a:pPr>
            <a:r>
              <a:rPr lang="en-US" sz="1800" i="1" dirty="0">
                <a:solidFill>
                  <a:srgbClr val="000000"/>
                </a:solidFill>
                <a:latin typeface="DINPro-Medium"/>
              </a:rPr>
              <a:t>1970 - center of terrorist events was just off coast of Florida, USA</a:t>
            </a:r>
          </a:p>
          <a:p>
            <a:pPr marL="342900" indent="-342900">
              <a:buFont typeface="Arial" panose="020B0604020202020204" pitchFamily="34" charset="0"/>
              <a:buChar char="•"/>
            </a:pPr>
            <a:r>
              <a:rPr lang="en-US" sz="1800" i="1" dirty="0">
                <a:solidFill>
                  <a:srgbClr val="000000"/>
                </a:solidFill>
                <a:latin typeface="DINPro-Medium"/>
              </a:rPr>
              <a:t>each succeeding year and decade identifies migration of activity</a:t>
            </a:r>
          </a:p>
          <a:p>
            <a:pPr marL="342900" indent="-342900">
              <a:buFont typeface="Arial" panose="020B0604020202020204" pitchFamily="34" charset="0"/>
              <a:buChar char="•"/>
            </a:pPr>
            <a:r>
              <a:rPr lang="en-US" sz="1800" i="1" dirty="0">
                <a:solidFill>
                  <a:srgbClr val="000000"/>
                </a:solidFill>
                <a:latin typeface="DINPro-Medium"/>
              </a:rPr>
              <a:t>1980s - towards western Europe, then west again to northern South America</a:t>
            </a:r>
          </a:p>
          <a:p>
            <a:pPr marL="342900" indent="-342900">
              <a:buFont typeface="Arial" panose="020B0604020202020204" pitchFamily="34" charset="0"/>
              <a:buChar char="•"/>
            </a:pPr>
            <a:r>
              <a:rPr lang="en-US" sz="1800" i="1" dirty="0">
                <a:solidFill>
                  <a:srgbClr val="000000"/>
                </a:solidFill>
                <a:latin typeface="DINPro-Medium"/>
              </a:rPr>
              <a:t>1990s and after - steady migration east, to central Africa and currently in Mid-East</a:t>
            </a:r>
          </a:p>
          <a:p>
            <a:pPr marL="0" indent="0" algn="ctr">
              <a:buNone/>
            </a:pPr>
            <a:r>
              <a:rPr lang="en-US" sz="2000" b="1" dirty="0">
                <a:solidFill>
                  <a:schemeClr val="bg2">
                    <a:lumMod val="10000"/>
                  </a:schemeClr>
                </a:solidFill>
              </a:rPr>
              <a:t>Terrorist activity – continually counter-responding to changing </a:t>
            </a:r>
          </a:p>
          <a:p>
            <a:pPr marL="0" indent="0" algn="ctr">
              <a:buNone/>
            </a:pPr>
            <a:r>
              <a:rPr lang="en-US" sz="2000" b="1" dirty="0">
                <a:solidFill>
                  <a:schemeClr val="bg2">
                    <a:lumMod val="10000"/>
                  </a:schemeClr>
                </a:solidFill>
              </a:rPr>
              <a:t>geo-political pressures</a:t>
            </a:r>
          </a:p>
          <a:p>
            <a:pPr marL="0" indent="0" algn="ctr">
              <a:buNone/>
            </a:pPr>
            <a:r>
              <a:rPr lang="en-US" sz="2000" b="1" dirty="0">
                <a:solidFill>
                  <a:schemeClr val="bg2">
                    <a:lumMod val="10000"/>
                  </a:schemeClr>
                </a:solidFill>
              </a:rPr>
              <a:t>Current locus of activity in Mid-East, southern Asia is also likely transitory </a:t>
            </a:r>
          </a:p>
          <a:p>
            <a:pPr marL="342900" indent="-342900">
              <a:buFont typeface="Arial" panose="020B0604020202020204" pitchFamily="34" charset="0"/>
              <a:buChar char="•"/>
            </a:pPr>
            <a:endParaRPr lang="en-US" sz="1800" i="1" dirty="0">
              <a:solidFill>
                <a:srgbClr val="000000"/>
              </a:solidFill>
              <a:latin typeface="DINPro-Medium"/>
            </a:endParaRPr>
          </a:p>
          <a:p>
            <a:endParaRPr lang="en-US" sz="1800" dirty="0">
              <a:solidFill>
                <a:srgbClr val="000000"/>
              </a:solidFill>
              <a:latin typeface="DINPro-Medium"/>
            </a:endParaRPr>
          </a:p>
          <a:p>
            <a:endParaRPr lang="en-US" sz="1800" dirty="0">
              <a:solidFill>
                <a:srgbClr val="000000"/>
              </a:solidFill>
              <a:latin typeface="DINPro-Medium"/>
            </a:endParaRPr>
          </a:p>
        </p:txBody>
      </p:sp>
    </p:spTree>
    <p:extLst>
      <p:ext uri="{BB962C8B-B14F-4D97-AF65-F5344CB8AC3E}">
        <p14:creationId xmlns:p14="http://schemas.microsoft.com/office/powerpoint/2010/main" val="178034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lated image"/>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4445" t="21481" r="6667" b="11852"/>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 y="0"/>
            <a:ext cx="6324600" cy="642257"/>
          </a:xfrm>
        </p:spPr>
        <p:txBody>
          <a:bodyPr>
            <a:noAutofit/>
          </a:bodyPr>
          <a:lstStyle/>
          <a:p>
            <a:r>
              <a:rPr lang="en-US" sz="2400" dirty="0"/>
              <a:t>Geographic Center and Dispersion </a:t>
            </a:r>
            <a:endParaRPr lang="en-US" sz="3600" dirty="0"/>
          </a:p>
        </p:txBody>
      </p:sp>
      <p:sp>
        <p:nvSpPr>
          <p:cNvPr id="3" name="Content Placeholder 2"/>
          <p:cNvSpPr>
            <a:spLocks noGrp="1"/>
          </p:cNvSpPr>
          <p:nvPr>
            <p:ph idx="1"/>
          </p:nvPr>
        </p:nvSpPr>
        <p:spPr>
          <a:xfrm>
            <a:off x="5334022" y="1290820"/>
            <a:ext cx="3809978" cy="5567180"/>
          </a:xfrm>
        </p:spPr>
        <p:txBody>
          <a:bodyPr>
            <a:noAutofit/>
          </a:bodyPr>
          <a:lstStyle/>
          <a:p>
            <a:pPr marL="0" indent="0">
              <a:spcBef>
                <a:spcPts val="0"/>
              </a:spcBef>
              <a:buNone/>
            </a:pPr>
            <a:r>
              <a:rPr lang="en-US" sz="1400" b="1" dirty="0"/>
              <a:t>1970s</a:t>
            </a:r>
            <a:r>
              <a:rPr lang="en-US" sz="1400" dirty="0"/>
              <a:t> - unimodal distribution, within 5000 km of geo-centroid</a:t>
            </a:r>
          </a:p>
          <a:p>
            <a:pPr marL="0" indent="0">
              <a:buNone/>
            </a:pPr>
            <a:r>
              <a:rPr lang="en-US" sz="1400" b="1" dirty="0"/>
              <a:t>1980s</a:t>
            </a:r>
            <a:r>
              <a:rPr lang="en-US" sz="1400" dirty="0"/>
              <a:t> - centroid western Europe or northern South America</a:t>
            </a:r>
          </a:p>
          <a:p>
            <a:pPr marL="0" indent="0">
              <a:buNone/>
            </a:pPr>
            <a:r>
              <a:rPr lang="en-US" sz="1400" dirty="0"/>
              <a:t>distance increases slightly</a:t>
            </a:r>
          </a:p>
          <a:p>
            <a:pPr marL="0" indent="0">
              <a:buNone/>
            </a:pPr>
            <a:r>
              <a:rPr lang="en-US" sz="1400" dirty="0"/>
              <a:t>bi-modal trend begins to emerge - events consistently at 5000 km from annual center</a:t>
            </a:r>
          </a:p>
          <a:p>
            <a:pPr marL="0" indent="0">
              <a:buNone/>
            </a:pPr>
            <a:r>
              <a:rPr lang="en-US" sz="1400" b="1" dirty="0"/>
              <a:t>1990s</a:t>
            </a:r>
            <a:r>
              <a:rPr lang="en-US" sz="1400" dirty="0"/>
              <a:t> - centroid begins to march eastward across Africa </a:t>
            </a:r>
          </a:p>
          <a:p>
            <a:pPr marL="0" indent="0">
              <a:buNone/>
            </a:pPr>
            <a:r>
              <a:rPr lang="en-US" sz="1400" dirty="0"/>
              <a:t>contraction in population distance from the annual </a:t>
            </a:r>
            <a:r>
              <a:rPr lang="en-US" sz="1400" dirty="0" err="1"/>
              <a:t>meanr</a:t>
            </a:r>
            <a:endParaRPr lang="en-US" sz="1400" dirty="0"/>
          </a:p>
          <a:p>
            <a:pPr marL="0" indent="0">
              <a:spcBef>
                <a:spcPts val="0"/>
              </a:spcBef>
              <a:buNone/>
            </a:pPr>
            <a:r>
              <a:rPr lang="en-US" sz="1400" dirty="0"/>
              <a:t>return to a primarily unimodal distribution, as the overall</a:t>
            </a:r>
          </a:p>
          <a:p>
            <a:pPr marL="0" indent="0">
              <a:spcBef>
                <a:spcPts val="0"/>
              </a:spcBef>
              <a:buNone/>
            </a:pPr>
            <a:r>
              <a:rPr lang="en-US" sz="1400" b="1" dirty="0"/>
              <a:t>2000s</a:t>
            </a:r>
            <a:r>
              <a:rPr lang="en-US" sz="1400" dirty="0"/>
              <a:t> - strong concentration to the annual center - within 4000 km of the annual center reappearance of a bi-modal distribution</a:t>
            </a:r>
          </a:p>
          <a:p>
            <a:pPr marL="0" indent="0">
              <a:spcBef>
                <a:spcPts val="0"/>
              </a:spcBef>
              <a:buNone/>
            </a:pPr>
            <a:r>
              <a:rPr lang="en-US" sz="1400" b="1" dirty="0"/>
              <a:t>2010s</a:t>
            </a:r>
            <a:r>
              <a:rPr lang="en-US" sz="1400" dirty="0"/>
              <a:t> - least dispersion in the overall population difference from the annual centers. </a:t>
            </a:r>
          </a:p>
          <a:p>
            <a:pPr marL="0" indent="0">
              <a:spcBef>
                <a:spcPts val="0"/>
              </a:spcBef>
              <a:buNone/>
            </a:pPr>
            <a:r>
              <a:rPr lang="en-US" sz="1400" dirty="0"/>
              <a:t>Thus, in the current era, there is a very strong concentration of terrorist events in the Mid-East, and also two other locations affected by ~25% of the events, as shown by tri-modal distribution.</a:t>
            </a:r>
          </a:p>
          <a:p>
            <a:pPr>
              <a:spcBef>
                <a:spcPts val="0"/>
              </a:spcBef>
            </a:pPr>
            <a:endParaRPr lang="en-US" sz="1400" dirty="0"/>
          </a:p>
        </p:txBody>
      </p:sp>
      <p:grpSp>
        <p:nvGrpSpPr>
          <p:cNvPr id="9" name="Group 8"/>
          <p:cNvGrpSpPr/>
          <p:nvPr/>
        </p:nvGrpSpPr>
        <p:grpSpPr>
          <a:xfrm>
            <a:off x="457200" y="533400"/>
            <a:ext cx="4876822" cy="6139543"/>
            <a:chOff x="457200" y="533400"/>
            <a:chExt cx="4876822" cy="6139543"/>
          </a:xfrm>
        </p:grpSpPr>
        <p:pic>
          <p:nvPicPr>
            <p:cNvPr id="3074" name="Picture 2" descr="C:\Users\esunqua\Desktop\download (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12" y="533400"/>
              <a:ext cx="4838710" cy="3320143"/>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3624927"/>
              <a:ext cx="4267223" cy="3048016"/>
            </a:xfrm>
            <a:prstGeom prst="rect">
              <a:avLst/>
            </a:prstGeom>
          </p:spPr>
        </p:pic>
        <p:sp>
          <p:nvSpPr>
            <p:cNvPr id="6" name="TextBox 5"/>
            <p:cNvSpPr txBox="1"/>
            <p:nvPr/>
          </p:nvSpPr>
          <p:spPr>
            <a:xfrm>
              <a:off x="1981200" y="3902318"/>
              <a:ext cx="1461234" cy="338554"/>
            </a:xfrm>
            <a:prstGeom prst="rect">
              <a:avLst/>
            </a:prstGeom>
            <a:solidFill>
              <a:schemeClr val="bg1">
                <a:lumMod val="95000"/>
              </a:schemeClr>
            </a:solidFill>
            <a:ln>
              <a:solidFill>
                <a:srgbClr val="002060"/>
              </a:solidFill>
            </a:ln>
          </p:spPr>
          <p:txBody>
            <a:bodyPr wrap="none" rtlCol="0">
              <a:spAutoFit/>
            </a:bodyPr>
            <a:lstStyle/>
            <a:p>
              <a:r>
                <a:rPr lang="en-US" sz="1600" dirty="0">
                  <a:solidFill>
                    <a:srgbClr val="002060"/>
                  </a:solidFill>
                  <a:latin typeface="DINPro-Medium"/>
                </a:rPr>
                <a:t>Events per Year</a:t>
              </a:r>
            </a:p>
          </p:txBody>
        </p:sp>
        <p:sp>
          <p:nvSpPr>
            <p:cNvPr id="8" name="Rectangle 7"/>
            <p:cNvSpPr/>
            <p:nvPr/>
          </p:nvSpPr>
          <p:spPr>
            <a:xfrm>
              <a:off x="838200" y="3657601"/>
              <a:ext cx="243079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Arrow: Down 12"/>
          <p:cNvSpPr/>
          <p:nvPr/>
        </p:nvSpPr>
        <p:spPr>
          <a:xfrm rot="4062264">
            <a:off x="5109346" y="100002"/>
            <a:ext cx="215423" cy="16468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867399" y="228600"/>
            <a:ext cx="3200401" cy="877163"/>
          </a:xfrm>
          <a:prstGeom prst="rect">
            <a:avLst/>
          </a:prstGeom>
          <a:solidFill>
            <a:schemeClr val="bg1">
              <a:lumMod val="95000"/>
            </a:schemeClr>
          </a:solidFill>
          <a:ln>
            <a:solidFill>
              <a:srgbClr val="002060"/>
            </a:solidFill>
          </a:ln>
        </p:spPr>
        <p:txBody>
          <a:bodyPr wrap="square" rtlCol="0">
            <a:spAutoFit/>
          </a:bodyPr>
          <a:lstStyle/>
          <a:p>
            <a:pPr algn="ctr"/>
            <a:r>
              <a:rPr lang="en-US" sz="1700" dirty="0">
                <a:solidFill>
                  <a:srgbClr val="002060"/>
                </a:solidFill>
                <a:latin typeface="DINPro-Medium"/>
              </a:rPr>
              <a:t>Distributions of distances of attacks from the annual geo-centroid</a:t>
            </a:r>
          </a:p>
        </p:txBody>
      </p:sp>
    </p:spTree>
    <p:extLst>
      <p:ext uri="{BB962C8B-B14F-4D97-AF65-F5344CB8AC3E}">
        <p14:creationId xmlns:p14="http://schemas.microsoft.com/office/powerpoint/2010/main" val="2624554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2832"/>
            <a:ext cx="8229600" cy="639762"/>
          </a:xfrm>
        </p:spPr>
        <p:txBody>
          <a:bodyPr>
            <a:normAutofit fontScale="90000"/>
          </a:bodyPr>
          <a:lstStyle/>
          <a:p>
            <a:r>
              <a:rPr lang="en-US" dirty="0">
                <a:latin typeface="DINPro-Black" pitchFamily="50" charset="0"/>
              </a:rPr>
              <a:t>Lexicon of terrorism</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4231" r="12288" b="2966"/>
          <a:stretch/>
        </p:blipFill>
        <p:spPr>
          <a:xfrm>
            <a:off x="12867" y="838200"/>
            <a:ext cx="1815933" cy="1798503"/>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4364" r="12763" b="2835"/>
          <a:stretch/>
        </p:blipFill>
        <p:spPr>
          <a:xfrm>
            <a:off x="1830238" y="838200"/>
            <a:ext cx="1798504" cy="1798503"/>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14150" r="12060" b="1613"/>
          <a:stretch/>
        </p:blipFill>
        <p:spPr>
          <a:xfrm>
            <a:off x="3661410" y="838200"/>
            <a:ext cx="1798503" cy="1798503"/>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3974" r="12904" b="2504"/>
          <a:stretch/>
        </p:blipFill>
        <p:spPr>
          <a:xfrm>
            <a:off x="5486400" y="842010"/>
            <a:ext cx="1794693" cy="1794693"/>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14815" r="12037" b="2469"/>
          <a:stretch/>
        </p:blipFill>
        <p:spPr>
          <a:xfrm>
            <a:off x="7315200" y="838200"/>
            <a:ext cx="1798503" cy="1798503"/>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2071876480"/>
              </p:ext>
            </p:extLst>
          </p:nvPr>
        </p:nvGraphicFramePr>
        <p:xfrm>
          <a:off x="12867" y="2536008"/>
          <a:ext cx="9100835" cy="2346960"/>
        </p:xfrm>
        <a:graphic>
          <a:graphicData uri="http://schemas.openxmlformats.org/drawingml/2006/table">
            <a:tbl>
              <a:tblPr firstRow="1" bandRow="1">
                <a:tableStyleId>{5C22544A-7EE6-4342-B048-85BDC9FD1C3A}</a:tableStyleId>
              </a:tblPr>
              <a:tblGrid>
                <a:gridCol w="1820167">
                  <a:extLst>
                    <a:ext uri="{9D8B030D-6E8A-4147-A177-3AD203B41FA5}">
                      <a16:colId xmlns:a16="http://schemas.microsoft.com/office/drawing/2014/main" xmlns="" val="114461717"/>
                    </a:ext>
                  </a:extLst>
                </a:gridCol>
                <a:gridCol w="1820167">
                  <a:extLst>
                    <a:ext uri="{9D8B030D-6E8A-4147-A177-3AD203B41FA5}">
                      <a16:colId xmlns:a16="http://schemas.microsoft.com/office/drawing/2014/main" xmlns="" val="787226855"/>
                    </a:ext>
                  </a:extLst>
                </a:gridCol>
                <a:gridCol w="1820167">
                  <a:extLst>
                    <a:ext uri="{9D8B030D-6E8A-4147-A177-3AD203B41FA5}">
                      <a16:colId xmlns:a16="http://schemas.microsoft.com/office/drawing/2014/main" xmlns="" val="4127249086"/>
                    </a:ext>
                  </a:extLst>
                </a:gridCol>
                <a:gridCol w="1820167">
                  <a:extLst>
                    <a:ext uri="{9D8B030D-6E8A-4147-A177-3AD203B41FA5}">
                      <a16:colId xmlns:a16="http://schemas.microsoft.com/office/drawing/2014/main" xmlns="" val="2361219450"/>
                    </a:ext>
                  </a:extLst>
                </a:gridCol>
                <a:gridCol w="1820167">
                  <a:extLst>
                    <a:ext uri="{9D8B030D-6E8A-4147-A177-3AD203B41FA5}">
                      <a16:colId xmlns:a16="http://schemas.microsoft.com/office/drawing/2014/main" xmlns="" val="3475799859"/>
                    </a:ext>
                  </a:extLst>
                </a:gridCol>
              </a:tblGrid>
              <a:tr h="243580">
                <a:tc>
                  <a:txBody>
                    <a:bodyPr/>
                    <a:lstStyle/>
                    <a:p>
                      <a:pPr algn="ctr"/>
                      <a:r>
                        <a:rPr lang="en-US" sz="1600" dirty="0"/>
                        <a:t>1970s</a:t>
                      </a:r>
                    </a:p>
                  </a:txBody>
                  <a:tcPr/>
                </a:tc>
                <a:tc>
                  <a:txBody>
                    <a:bodyPr/>
                    <a:lstStyle/>
                    <a:p>
                      <a:pPr algn="ctr"/>
                      <a:r>
                        <a:rPr lang="en-US" sz="1600" dirty="0"/>
                        <a:t>1980s</a:t>
                      </a:r>
                    </a:p>
                  </a:txBody>
                  <a:tcPr/>
                </a:tc>
                <a:tc>
                  <a:txBody>
                    <a:bodyPr/>
                    <a:lstStyle/>
                    <a:p>
                      <a:pPr algn="ctr"/>
                      <a:r>
                        <a:rPr lang="en-US" sz="1600" dirty="0"/>
                        <a:t>1990s</a:t>
                      </a:r>
                    </a:p>
                  </a:txBody>
                  <a:tcPr/>
                </a:tc>
                <a:tc>
                  <a:txBody>
                    <a:bodyPr/>
                    <a:lstStyle/>
                    <a:p>
                      <a:pPr algn="ctr"/>
                      <a:r>
                        <a:rPr lang="en-US" sz="1600" dirty="0"/>
                        <a:t>2000s</a:t>
                      </a:r>
                    </a:p>
                  </a:txBody>
                  <a:tcPr/>
                </a:tc>
                <a:tc>
                  <a:txBody>
                    <a:bodyPr/>
                    <a:lstStyle/>
                    <a:p>
                      <a:pPr algn="ctr"/>
                      <a:r>
                        <a:rPr lang="en-US" sz="1600" dirty="0"/>
                        <a:t>2010s</a:t>
                      </a:r>
                    </a:p>
                  </a:txBody>
                  <a:tcPr/>
                </a:tc>
                <a:extLst>
                  <a:ext uri="{0D108BD9-81ED-4DB2-BD59-A6C34878D82A}">
                    <a16:rowId xmlns:a16="http://schemas.microsoft.com/office/drawing/2014/main" xmlns="" val="3627443614"/>
                  </a:ext>
                </a:extLst>
              </a:tr>
              <a:tr h="91440">
                <a:tc>
                  <a:txBody>
                    <a:bodyPr/>
                    <a:lstStyle/>
                    <a:p>
                      <a:pPr algn="ctr" fontAlgn="b"/>
                      <a:r>
                        <a:rPr lang="en-US" sz="1100" b="0" i="0" u="none" strike="noStrike" dirty="0" err="1">
                          <a:solidFill>
                            <a:srgbClr val="002060"/>
                          </a:solidFill>
                          <a:effectLst/>
                          <a:latin typeface="DINPro-Medium"/>
                        </a:rPr>
                        <a:t>vietnam</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ashley</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gia</a:t>
                      </a:r>
                      <a:r>
                        <a:rPr lang="en-US" sz="1100" b="0" i="0" u="none" strike="noStrike" baseline="0" dirty="0">
                          <a:solidFill>
                            <a:srgbClr val="002060"/>
                          </a:solidFill>
                          <a:effectLst/>
                          <a:latin typeface="DINPro-Medium"/>
                        </a:rPr>
                        <a:t> (Algeria)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a:solidFill>
                            <a:srgbClr val="002060"/>
                          </a:solidFill>
                          <a:effectLst/>
                          <a:latin typeface="DINPro-Medium"/>
                        </a:rPr>
                        <a:t>Kandahar, </a:t>
                      </a:r>
                      <a:r>
                        <a:rPr lang="en-US" sz="1100" b="0" i="0" u="none" strike="noStrike" dirty="0" err="1">
                          <a:solidFill>
                            <a:srgbClr val="002060"/>
                          </a:solidFill>
                          <a:effectLst/>
                          <a:latin typeface="DINPro-Medium"/>
                        </a:rPr>
                        <a:t>khost</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asimah</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huthis</a:t>
                      </a:r>
                      <a:endParaRPr lang="en-US" sz="1100" b="0" i="0" u="none" strike="noStrike" dirty="0">
                        <a:solidFill>
                          <a:srgbClr val="002060"/>
                        </a:solidFill>
                        <a:effectLst/>
                        <a:latin typeface="DINPro-Medium"/>
                      </a:endParaRPr>
                    </a:p>
                  </a:txBody>
                  <a:tcPr marL="0" marR="0" marT="0" marB="0" anchor="b"/>
                </a:tc>
                <a:extLst>
                  <a:ext uri="{0D108BD9-81ED-4DB2-BD59-A6C34878D82A}">
                    <a16:rowId xmlns:a16="http://schemas.microsoft.com/office/drawing/2014/main" xmlns="" val="4135540347"/>
                  </a:ext>
                </a:extLst>
              </a:tr>
              <a:tr h="91440">
                <a:tc>
                  <a:txBody>
                    <a:bodyPr/>
                    <a:lstStyle/>
                    <a:p>
                      <a:pPr algn="ctr" fontAlgn="b"/>
                      <a:r>
                        <a:rPr lang="en-US" sz="1100" b="0" i="0" u="none" strike="noStrike" dirty="0">
                          <a:solidFill>
                            <a:srgbClr val="002060"/>
                          </a:solidFill>
                          <a:effectLst/>
                          <a:latin typeface="DINPro-Medium"/>
                        </a:rPr>
                        <a:t>selective</a:t>
                      </a:r>
                    </a:p>
                  </a:txBody>
                  <a:tcPr marL="0" marR="0" marT="0" marB="0" anchor="ctr" anchorCtr="1"/>
                </a:tc>
                <a:tc>
                  <a:txBody>
                    <a:bodyPr/>
                    <a:lstStyle/>
                    <a:p>
                      <a:pPr algn="ctr" fontAlgn="b"/>
                      <a:r>
                        <a:rPr lang="en-US" sz="1100" b="0" i="0" u="none" strike="noStrike" dirty="0" err="1">
                          <a:solidFill>
                            <a:srgbClr val="002060"/>
                          </a:solidFill>
                          <a:effectLst/>
                          <a:latin typeface="DINPro-Medium"/>
                        </a:rPr>
                        <a:t>beseda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angola</a:t>
                      </a:r>
                      <a:endParaRPr lang="en-US" sz="1100" b="0" i="0" u="none" strike="noStrike" dirty="0">
                        <a:solidFill>
                          <a:srgbClr val="002060"/>
                        </a:solidFill>
                        <a:effectLst/>
                        <a:latin typeface="DINPro-Medium"/>
                      </a:endParaRP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err="1">
                          <a:solidFill>
                            <a:srgbClr val="002060"/>
                          </a:solidFill>
                          <a:effectLst/>
                          <a:latin typeface="DINPro-Medium"/>
                        </a:rPr>
                        <a:t>basra</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diyala</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mosul</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donetsk, luhansk</a:t>
                      </a:r>
                    </a:p>
                  </a:txBody>
                  <a:tcPr marL="0" marR="0" marT="0" marB="0" anchor="b"/>
                </a:tc>
                <a:extLst>
                  <a:ext uri="{0D108BD9-81ED-4DB2-BD59-A6C34878D82A}">
                    <a16:rowId xmlns:a16="http://schemas.microsoft.com/office/drawing/2014/main" xmlns="" val="734908382"/>
                  </a:ext>
                </a:extLst>
              </a:tr>
              <a:tr h="91440">
                <a:tc>
                  <a:txBody>
                    <a:bodyPr/>
                    <a:lstStyle/>
                    <a:p>
                      <a:pPr algn="ctr" fontAlgn="b"/>
                      <a:r>
                        <a:rPr lang="en-US" sz="1100" b="0" i="0" u="none" strike="noStrike" dirty="0" err="1">
                          <a:solidFill>
                            <a:srgbClr val="002060"/>
                          </a:solidFill>
                          <a:effectLst/>
                          <a:latin typeface="DINPro-Medium"/>
                        </a:rPr>
                        <a:t>r.o.t.c</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brockhoeft</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india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ninawa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homs</a:t>
                      </a:r>
                    </a:p>
                  </a:txBody>
                  <a:tcPr marL="0" marR="0" marT="0" marB="0" anchor="b"/>
                </a:tc>
                <a:extLst>
                  <a:ext uri="{0D108BD9-81ED-4DB2-BD59-A6C34878D82A}">
                    <a16:rowId xmlns:a16="http://schemas.microsoft.com/office/drawing/2014/main" xmlns="" val="74966773"/>
                  </a:ext>
                </a:extLst>
              </a:tr>
              <a:tr h="91440">
                <a:tc>
                  <a:txBody>
                    <a:bodyPr/>
                    <a:lstStyle/>
                    <a:p>
                      <a:pPr algn="ctr" fontAlgn="b"/>
                      <a:r>
                        <a:rPr lang="en-US" sz="1100" b="0" i="0" u="none" strike="noStrike" dirty="0">
                          <a:solidFill>
                            <a:srgbClr val="002060"/>
                          </a:solidFill>
                          <a:effectLst/>
                          <a:latin typeface="DINPro-Medium"/>
                        </a:rPr>
                        <a:t>draft</a:t>
                      </a:r>
                    </a:p>
                  </a:txBody>
                  <a:tcPr marL="0" marR="0" marT="0" marB="0" anchor="ctr" anchorCtr="1"/>
                </a:tc>
                <a:tc>
                  <a:txBody>
                    <a:bodyPr/>
                    <a:lstStyle/>
                    <a:p>
                      <a:pPr algn="ctr" fontAlgn="b"/>
                      <a:r>
                        <a:rPr lang="en-US" sz="1100" b="0" i="0" u="none" strike="noStrike" dirty="0" err="1">
                          <a:solidFill>
                            <a:srgbClr val="002060"/>
                          </a:solidFill>
                          <a:effectLst/>
                          <a:latin typeface="DINPro-Medium"/>
                        </a:rPr>
                        <a:t>toledo</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ireland</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kirkuk</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shebelle</a:t>
                      </a:r>
                    </a:p>
                  </a:txBody>
                  <a:tcPr marL="0" marR="0" marT="0" marB="0" anchor="b"/>
                </a:tc>
                <a:extLst>
                  <a:ext uri="{0D108BD9-81ED-4DB2-BD59-A6C34878D82A}">
                    <a16:rowId xmlns:a16="http://schemas.microsoft.com/office/drawing/2014/main" xmlns="" val="1341198744"/>
                  </a:ext>
                </a:extLst>
              </a:tr>
              <a:tr h="91440">
                <a:tc>
                  <a:txBody>
                    <a:bodyPr/>
                    <a:lstStyle/>
                    <a:p>
                      <a:pPr algn="ctr" fontAlgn="b"/>
                      <a:r>
                        <a:rPr lang="en-US" sz="1100" b="0" i="0" u="none" strike="noStrike" dirty="0" err="1">
                          <a:solidFill>
                            <a:srgbClr val="002060"/>
                          </a:solidFill>
                          <a:effectLst/>
                          <a:latin typeface="DINPro-Medium"/>
                        </a:rPr>
                        <a:t>colorado</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a:solidFill>
                            <a:srgbClr val="002060"/>
                          </a:solidFill>
                          <a:effectLst/>
                          <a:latin typeface="DINPro-Medium"/>
                        </a:rPr>
                        <a:t>contras</a:t>
                      </a:r>
                    </a:p>
                  </a:txBody>
                  <a:tcPr marL="0" marR="0" marT="0" marB="0" anchor="b"/>
                </a:tc>
                <a:tc>
                  <a:txBody>
                    <a:bodyPr/>
                    <a:lstStyle/>
                    <a:p>
                      <a:pPr algn="ctr" fontAlgn="b"/>
                      <a:r>
                        <a:rPr lang="en-US" sz="1100" b="0" i="0" u="none" strike="noStrike" dirty="0" err="1">
                          <a:solidFill>
                            <a:srgbClr val="002060"/>
                          </a:solidFill>
                          <a:effectLst/>
                          <a:latin typeface="DINPro-Medium"/>
                        </a:rPr>
                        <a:t>kosovo</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a:solidFill>
                            <a:srgbClr val="002060"/>
                          </a:solidFill>
                          <a:effectLst/>
                          <a:latin typeface="DINPro-Medium"/>
                        </a:rPr>
                        <a:t>khan</a:t>
                      </a:r>
                    </a:p>
                  </a:txBody>
                  <a:tcPr marL="0" marR="0" marT="0" marB="0" anchor="b"/>
                </a:tc>
                <a:tc>
                  <a:txBody>
                    <a:bodyPr/>
                    <a:lstStyle/>
                    <a:p>
                      <a:pPr algn="ctr" fontAlgn="b"/>
                      <a:r>
                        <a:rPr lang="en-US" sz="1100" b="0" i="0" u="none" strike="noStrike">
                          <a:solidFill>
                            <a:srgbClr val="002060"/>
                          </a:solidFill>
                          <a:effectLst/>
                          <a:latin typeface="DINPro-Medium"/>
                        </a:rPr>
                        <a:t>amanat, pakhtunkhwa</a:t>
                      </a:r>
                    </a:p>
                  </a:txBody>
                  <a:tcPr marL="0" marR="0" marT="0" marB="0" anchor="b"/>
                </a:tc>
                <a:extLst>
                  <a:ext uri="{0D108BD9-81ED-4DB2-BD59-A6C34878D82A}">
                    <a16:rowId xmlns:a16="http://schemas.microsoft.com/office/drawing/2014/main" xmlns="" val="3182278791"/>
                  </a:ext>
                </a:extLst>
              </a:tr>
              <a:tr h="91440">
                <a:tc>
                  <a:txBody>
                    <a:bodyPr/>
                    <a:lstStyle/>
                    <a:p>
                      <a:pPr algn="ctr" fontAlgn="b"/>
                      <a:r>
                        <a:rPr lang="en-US" sz="1100" b="0" i="0" u="none" strike="noStrike" dirty="0" err="1">
                          <a:solidFill>
                            <a:srgbClr val="002060"/>
                          </a:solidFill>
                          <a:effectLst/>
                          <a:latin typeface="DINPro-Medium"/>
                        </a:rPr>
                        <a:t>iowa</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nicaragua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pakistan</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aqlim</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borno</a:t>
                      </a:r>
                    </a:p>
                  </a:txBody>
                  <a:tcPr marL="0" marR="0" marT="0" marB="0" anchor="b"/>
                </a:tc>
                <a:extLst>
                  <a:ext uri="{0D108BD9-81ED-4DB2-BD59-A6C34878D82A}">
                    <a16:rowId xmlns:a16="http://schemas.microsoft.com/office/drawing/2014/main" xmlns="" val="3638079363"/>
                  </a:ext>
                </a:extLst>
              </a:tr>
              <a:tr h="91440">
                <a:tc>
                  <a:txBody>
                    <a:bodyPr/>
                    <a:lstStyle/>
                    <a:p>
                      <a:pPr algn="ctr" fontAlgn="b"/>
                      <a:r>
                        <a:rPr lang="en-US" sz="1100" b="0" i="0" u="none" strike="noStrike" dirty="0" err="1">
                          <a:solidFill>
                            <a:srgbClr val="002060"/>
                          </a:solidFill>
                          <a:effectLst/>
                          <a:latin typeface="DINPro-Medium"/>
                        </a:rPr>
                        <a:t>manhattan</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spinks</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pastrana</a:t>
                      </a:r>
                      <a:r>
                        <a:rPr lang="en-US" sz="1100" b="0" i="0" u="none" strike="noStrike" dirty="0">
                          <a:solidFill>
                            <a:srgbClr val="002060"/>
                          </a:solidFill>
                          <a:effectLst/>
                          <a:latin typeface="DINPro-Medium"/>
                        </a:rPr>
                        <a:t> (Colombia)</a:t>
                      </a:r>
                    </a:p>
                  </a:txBody>
                  <a:tcPr marL="0" marR="0" marT="0" marB="0" anchor="b"/>
                </a:tc>
                <a:tc>
                  <a:txBody>
                    <a:bodyPr/>
                    <a:lstStyle/>
                    <a:p>
                      <a:pPr algn="ctr" fontAlgn="b"/>
                      <a:r>
                        <a:rPr lang="en-US" sz="1100" b="0" i="0" u="none" strike="noStrike" dirty="0" err="1">
                          <a:solidFill>
                            <a:srgbClr val="002060"/>
                          </a:solidFill>
                          <a:effectLst/>
                          <a:latin typeface="DINPro-Medium"/>
                        </a:rPr>
                        <a:t>pattani</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yala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derna, sirte</a:t>
                      </a:r>
                    </a:p>
                  </a:txBody>
                  <a:tcPr marL="0" marR="0" marT="0" marB="0" anchor="b"/>
                </a:tc>
                <a:extLst>
                  <a:ext uri="{0D108BD9-81ED-4DB2-BD59-A6C34878D82A}">
                    <a16:rowId xmlns:a16="http://schemas.microsoft.com/office/drawing/2014/main" xmlns="" val="100240269"/>
                  </a:ext>
                </a:extLst>
              </a:tr>
              <a:tr h="91440">
                <a:tc>
                  <a:txBody>
                    <a:bodyPr/>
                    <a:lstStyle/>
                    <a:p>
                      <a:pPr algn="ctr" fontAlgn="b"/>
                      <a:r>
                        <a:rPr lang="en-US" sz="1100" b="0" i="0" u="none" strike="noStrike" dirty="0" err="1">
                          <a:solidFill>
                            <a:srgbClr val="002060"/>
                          </a:solidFill>
                          <a:effectLst/>
                          <a:latin typeface="DINPro-Medium"/>
                        </a:rPr>
                        <a:t>ohio</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sinhalese</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samper</a:t>
                      </a:r>
                      <a:r>
                        <a:rPr lang="en-US" sz="1100" b="0" i="0" u="none" strike="noStrike" dirty="0">
                          <a:solidFill>
                            <a:srgbClr val="002060"/>
                          </a:solidFill>
                          <a:effectLst/>
                          <a:latin typeface="DINPro-Medium"/>
                        </a:rPr>
                        <a:t> (Colombia)</a:t>
                      </a:r>
                    </a:p>
                  </a:txBody>
                  <a:tcPr marL="0" marR="0" marT="0" marB="0" anchor="b"/>
                </a:tc>
                <a:tc>
                  <a:txBody>
                    <a:bodyPr/>
                    <a:lstStyle/>
                    <a:p>
                      <a:pPr algn="ctr" fontAlgn="b"/>
                      <a:r>
                        <a:rPr lang="en-US" sz="1100" b="0" i="0" u="none" strike="noStrike" dirty="0">
                          <a:solidFill>
                            <a:srgbClr val="002060"/>
                          </a:solidFill>
                          <a:effectLst/>
                          <a:latin typeface="DINPro-Medium"/>
                        </a:rPr>
                        <a:t>al </a:t>
                      </a:r>
                      <a:r>
                        <a:rPr lang="en-US" sz="1100" b="0" i="0" u="none" strike="noStrike" dirty="0" err="1">
                          <a:solidFill>
                            <a:srgbClr val="002060"/>
                          </a:solidFill>
                          <a:effectLst/>
                          <a:latin typeface="DINPro-Medium"/>
                        </a:rPr>
                        <a:t>qaida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hartal, ips, sabha</a:t>
                      </a:r>
                    </a:p>
                  </a:txBody>
                  <a:tcPr marL="0" marR="0" marT="0" marB="0" anchor="b"/>
                </a:tc>
                <a:extLst>
                  <a:ext uri="{0D108BD9-81ED-4DB2-BD59-A6C34878D82A}">
                    <a16:rowId xmlns:a16="http://schemas.microsoft.com/office/drawing/2014/main" xmlns="" val="2670883204"/>
                  </a:ext>
                </a:extLst>
              </a:tr>
              <a:tr h="91440">
                <a:tc>
                  <a:txBody>
                    <a:bodyPr/>
                    <a:lstStyle/>
                    <a:p>
                      <a:pPr algn="ctr" fontAlgn="b"/>
                      <a:r>
                        <a:rPr lang="en-US" sz="1100" b="0" i="0" u="none" strike="noStrike" dirty="0" err="1">
                          <a:solidFill>
                            <a:srgbClr val="002060"/>
                          </a:solidFill>
                          <a:effectLst/>
                          <a:latin typeface="DINPro-Medium"/>
                        </a:rPr>
                        <a:t>mexican</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ltte</a:t>
                      </a:r>
                      <a:endParaRPr lang="en-US" sz="1100" b="0" i="0" u="none" strike="noStrike" dirty="0">
                        <a:solidFill>
                          <a:srgbClr val="002060"/>
                        </a:solidFill>
                        <a:effectLst/>
                        <a:latin typeface="DINPro-Medium"/>
                      </a:endParaRPr>
                    </a:p>
                  </a:txBody>
                  <a:tcPr marL="0" marR="0" marT="0" marB="0" anchor="b"/>
                </a:tc>
                <a:tc>
                  <a:txBody>
                    <a:bodyPr/>
                    <a:lstStyle/>
                    <a:p>
                      <a:pPr algn="ctr" fontAlgn="b"/>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gaza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zuweid</a:t>
                      </a:r>
                    </a:p>
                  </a:txBody>
                  <a:tcPr marL="0" marR="0" marT="0" marB="0" anchor="b"/>
                </a:tc>
                <a:extLst>
                  <a:ext uri="{0D108BD9-81ED-4DB2-BD59-A6C34878D82A}">
                    <a16:rowId xmlns:a16="http://schemas.microsoft.com/office/drawing/2014/main" xmlns="" val="3651015418"/>
                  </a:ext>
                </a:extLst>
              </a:tr>
              <a:tr h="91440">
                <a:tc>
                  <a:txBody>
                    <a:bodyPr/>
                    <a:lstStyle/>
                    <a:p>
                      <a:pPr algn="ctr" fontAlgn="b"/>
                      <a:r>
                        <a:rPr lang="en-US" sz="1100" b="0" i="0" u="none" strike="noStrike" dirty="0" err="1">
                          <a:solidFill>
                            <a:srgbClr val="002060"/>
                          </a:solidFill>
                          <a:effectLst/>
                          <a:latin typeface="DINPro-Medium"/>
                        </a:rPr>
                        <a:t>puerto</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rico</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csa</a:t>
                      </a:r>
                      <a:endParaRPr lang="en-US" sz="1100" b="0" i="0" u="none" strike="noStrike" dirty="0">
                        <a:solidFill>
                          <a:srgbClr val="002060"/>
                        </a:solidFill>
                        <a:effectLst/>
                        <a:latin typeface="DINPro-Medium"/>
                      </a:endParaRPr>
                    </a:p>
                  </a:txBody>
                  <a:tcPr marL="0" marR="0"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dirty="0">
                          <a:solidFill>
                            <a:srgbClr val="002060"/>
                          </a:solidFill>
                          <a:effectLst/>
                          <a:latin typeface="DINPro-Medium"/>
                        </a:rPr>
                        <a:t>extremists</a:t>
                      </a:r>
                    </a:p>
                  </a:txBody>
                  <a:tcPr marL="0" marR="0" marT="0" marB="0" anchor="b"/>
                </a:tc>
                <a:tc>
                  <a:txBody>
                    <a:bodyPr/>
                    <a:lstStyle/>
                    <a:p>
                      <a:pPr algn="ctr" fontAlgn="b"/>
                      <a:r>
                        <a:rPr lang="en-US" sz="1100" b="0" i="0" u="none" strike="noStrike" dirty="0" err="1">
                          <a:solidFill>
                            <a:srgbClr val="002060"/>
                          </a:solidFill>
                          <a:effectLst/>
                          <a:latin typeface="DINPro-Medium"/>
                        </a:rPr>
                        <a:t>shi'a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haram, maiduguri</a:t>
                      </a:r>
                    </a:p>
                  </a:txBody>
                  <a:tcPr marL="0" marR="0" marT="0" marB="0" anchor="b"/>
                </a:tc>
                <a:extLst>
                  <a:ext uri="{0D108BD9-81ED-4DB2-BD59-A6C34878D82A}">
                    <a16:rowId xmlns:a16="http://schemas.microsoft.com/office/drawing/2014/main" xmlns="" val="4224668541"/>
                  </a:ext>
                </a:extLst>
              </a:tr>
              <a:tr h="91440">
                <a:tc>
                  <a:txBody>
                    <a:bodyPr/>
                    <a:lstStyle/>
                    <a:p>
                      <a:pPr algn="ctr" fontAlgn="b"/>
                      <a:r>
                        <a:rPr lang="en-US" sz="1100" b="0" i="0" u="none" strike="noStrike" dirty="0">
                          <a:solidFill>
                            <a:srgbClr val="002060"/>
                          </a:solidFill>
                          <a:effectLst/>
                          <a:latin typeface="DINPro-Medium"/>
                        </a:rPr>
                        <a:t>firebombed</a:t>
                      </a:r>
                    </a:p>
                  </a:txBody>
                  <a:tcPr marL="0" marR="0" marT="0" marB="0" anchor="ctr" anchorCtr="1"/>
                </a:tc>
                <a:tc>
                  <a:txBody>
                    <a:bodyPr/>
                    <a:lstStyle/>
                    <a:p>
                      <a:pPr algn="ctr"/>
                      <a:endParaRPr lang="en-US" sz="1100" dirty="0">
                        <a:latin typeface="DINPro-Medium"/>
                      </a:endParaRPr>
                    </a:p>
                  </a:txBody>
                  <a:tcPr marL="0" marR="0" marT="0" marB="0" anchor="b"/>
                </a:tc>
                <a:tc>
                  <a:txBody>
                    <a:bodyPr/>
                    <a:lstStyle/>
                    <a:p>
                      <a:pPr algn="ctr"/>
                      <a:endParaRPr lang="en-US" sz="1100" dirty="0">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somali</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aqap</a:t>
                      </a:r>
                      <a:endParaRPr lang="en-US" sz="1100" b="0" i="0" u="none" strike="noStrike" dirty="0">
                        <a:solidFill>
                          <a:srgbClr val="002060"/>
                        </a:solidFill>
                        <a:effectLst/>
                        <a:latin typeface="DINPro-Medium"/>
                      </a:endParaRPr>
                    </a:p>
                  </a:txBody>
                  <a:tcPr marL="0" marR="0" marT="0" marB="0" anchor="b"/>
                </a:tc>
                <a:extLst>
                  <a:ext uri="{0D108BD9-81ED-4DB2-BD59-A6C34878D82A}">
                    <a16:rowId xmlns:a16="http://schemas.microsoft.com/office/drawing/2014/main" xmlns="" val="1827892680"/>
                  </a:ext>
                </a:extLst>
              </a:tr>
              <a:tr h="91440">
                <a:tc>
                  <a:txBody>
                    <a:bodyPr/>
                    <a:lstStyle/>
                    <a:p>
                      <a:pPr algn="ctr"/>
                      <a:endParaRPr lang="en-US" sz="1100" dirty="0">
                        <a:latin typeface="DINPro-Medium"/>
                      </a:endParaRPr>
                    </a:p>
                  </a:txBody>
                  <a:tcPr marL="0" marR="0" marT="0" marB="0" anchor="ctr" anchorCtr="1"/>
                </a:tc>
                <a:tc>
                  <a:txBody>
                    <a:bodyPr/>
                    <a:lstStyle/>
                    <a:p>
                      <a:pPr algn="ctr"/>
                      <a:endParaRPr lang="en-US" sz="1100" dirty="0">
                        <a:latin typeface="DINPro-Medium"/>
                      </a:endParaRPr>
                    </a:p>
                  </a:txBody>
                  <a:tcPr marL="0" marR="0" marT="0" marB="0" anchor="b"/>
                </a:tc>
                <a:tc>
                  <a:txBody>
                    <a:bodyPr/>
                    <a:lstStyle/>
                    <a:p>
                      <a:pPr algn="ctr"/>
                      <a:endParaRPr lang="en-US" sz="1100" dirty="0">
                        <a:latin typeface="DINPro-Medium"/>
                      </a:endParaRPr>
                    </a:p>
                  </a:txBody>
                  <a:tcPr marL="0" marR="0" marT="0" marB="0" anchor="b"/>
                </a:tc>
                <a:tc>
                  <a:txBody>
                    <a:bodyPr/>
                    <a:lstStyle/>
                    <a:p>
                      <a:endParaRPr lang="en-US" sz="1100" dirty="0">
                        <a:latin typeface="DINPro-Medium"/>
                      </a:endParaRPr>
                    </a:p>
                  </a:txBody>
                  <a:tcPr marL="0" marR="0" marT="0" marB="0" anchor="b"/>
                </a:tc>
                <a:tc>
                  <a:txBody>
                    <a:bodyPr/>
                    <a:lstStyle/>
                    <a:p>
                      <a:pPr marL="171450" indent="-171450" algn="ctr" fontAlgn="b">
                        <a:buFont typeface="Arial" panose="020B0604020202020204" pitchFamily="34" charset="0"/>
                        <a:buChar char="•"/>
                      </a:pPr>
                      <a:r>
                        <a:rPr lang="en-US" sz="1100" b="0" i="0" u="none" strike="noStrike" dirty="0" err="1">
                          <a:solidFill>
                            <a:srgbClr val="002060"/>
                          </a:solidFill>
                          <a:effectLst/>
                          <a:latin typeface="DINPro-Medium"/>
                        </a:rPr>
                        <a:t>saladin</a:t>
                      </a:r>
                      <a:endParaRPr lang="en-US" sz="1100" b="0" i="0" u="none" strike="noStrike" dirty="0">
                        <a:solidFill>
                          <a:srgbClr val="002060"/>
                        </a:solidFill>
                        <a:effectLst/>
                        <a:latin typeface="DINPro-Medium"/>
                      </a:endParaRPr>
                    </a:p>
                  </a:txBody>
                  <a:tcPr marL="0" marR="0" marT="0" marB="0" anchor="b"/>
                </a:tc>
                <a:extLst>
                  <a:ext uri="{0D108BD9-81ED-4DB2-BD59-A6C34878D82A}">
                    <a16:rowId xmlns:a16="http://schemas.microsoft.com/office/drawing/2014/main" xmlns="" val="2693410051"/>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94888380"/>
              </p:ext>
            </p:extLst>
          </p:nvPr>
        </p:nvGraphicFramePr>
        <p:xfrm>
          <a:off x="17460" y="4941801"/>
          <a:ext cx="9126540" cy="1737360"/>
        </p:xfrm>
        <a:graphic>
          <a:graphicData uri="http://schemas.openxmlformats.org/drawingml/2006/table">
            <a:tbl>
              <a:tblPr firstRow="1" bandRow="1">
                <a:tableStyleId>{D113A9D2-9D6B-4929-AA2D-F23B5EE8CBE7}</a:tableStyleId>
              </a:tblPr>
              <a:tblGrid>
                <a:gridCol w="1825308">
                  <a:extLst>
                    <a:ext uri="{9D8B030D-6E8A-4147-A177-3AD203B41FA5}">
                      <a16:colId xmlns:a16="http://schemas.microsoft.com/office/drawing/2014/main" xmlns="" val="236880676"/>
                    </a:ext>
                  </a:extLst>
                </a:gridCol>
                <a:gridCol w="1825308">
                  <a:extLst>
                    <a:ext uri="{9D8B030D-6E8A-4147-A177-3AD203B41FA5}">
                      <a16:colId xmlns:a16="http://schemas.microsoft.com/office/drawing/2014/main" xmlns="" val="2296497032"/>
                    </a:ext>
                  </a:extLst>
                </a:gridCol>
                <a:gridCol w="1825308">
                  <a:extLst>
                    <a:ext uri="{9D8B030D-6E8A-4147-A177-3AD203B41FA5}">
                      <a16:colId xmlns:a16="http://schemas.microsoft.com/office/drawing/2014/main" xmlns="" val="1986360382"/>
                    </a:ext>
                  </a:extLst>
                </a:gridCol>
                <a:gridCol w="1825308">
                  <a:extLst>
                    <a:ext uri="{9D8B030D-6E8A-4147-A177-3AD203B41FA5}">
                      <a16:colId xmlns:a16="http://schemas.microsoft.com/office/drawing/2014/main" xmlns="" val="3457952963"/>
                    </a:ext>
                  </a:extLst>
                </a:gridCol>
                <a:gridCol w="1825308">
                  <a:extLst>
                    <a:ext uri="{9D8B030D-6E8A-4147-A177-3AD203B41FA5}">
                      <a16:colId xmlns:a16="http://schemas.microsoft.com/office/drawing/2014/main" xmlns="" val="3099839436"/>
                    </a:ext>
                  </a:extLst>
                </a:gridCol>
              </a:tblGrid>
              <a:tr h="1737360">
                <a:tc>
                  <a:txBody>
                    <a:bodyPr/>
                    <a:lstStyle/>
                    <a:p>
                      <a:r>
                        <a:rPr lang="en-US" sz="1400" dirty="0">
                          <a:latin typeface="DINPro-Medium"/>
                        </a:rPr>
                        <a:t>Viet Nam War</a:t>
                      </a:r>
                    </a:p>
                    <a:p>
                      <a:r>
                        <a:rPr lang="en-US" sz="1400" dirty="0">
                          <a:latin typeface="DINPro-Medium"/>
                        </a:rPr>
                        <a:t>USA sites</a:t>
                      </a:r>
                    </a:p>
                    <a:p>
                      <a:r>
                        <a:rPr lang="en-US" sz="1400" dirty="0">
                          <a:latin typeface="DINPro-Medium"/>
                        </a:rPr>
                        <a:t>Puerto Rican independence</a:t>
                      </a:r>
                      <a:endParaRPr lang="en-US" sz="1400" dirty="0">
                        <a:solidFill>
                          <a:srgbClr val="002060"/>
                        </a:solidFill>
                        <a:latin typeface="DINPro-Medium"/>
                      </a:endParaRPr>
                    </a:p>
                  </a:txBody>
                  <a:tcPr/>
                </a:tc>
                <a:tc>
                  <a:txBody>
                    <a:bodyPr/>
                    <a:lstStyle/>
                    <a:p>
                      <a:r>
                        <a:rPr lang="en-US" sz="1400" dirty="0">
                          <a:latin typeface="DINPro-Medium"/>
                        </a:rPr>
                        <a:t>Anti-abortion</a:t>
                      </a:r>
                    </a:p>
                    <a:p>
                      <a:r>
                        <a:rPr lang="en-US" sz="1400" dirty="0">
                          <a:latin typeface="DINPro-Medium"/>
                        </a:rPr>
                        <a:t>Anti-communism</a:t>
                      </a:r>
                    </a:p>
                    <a:p>
                      <a:r>
                        <a:rPr lang="en-US" sz="1400" dirty="0">
                          <a:latin typeface="DINPro-Medium"/>
                        </a:rPr>
                        <a:t>Munich</a:t>
                      </a:r>
                      <a:r>
                        <a:rPr lang="en-US" sz="1400" baseline="0" dirty="0">
                          <a:latin typeface="DINPro-Medium"/>
                        </a:rPr>
                        <a:t> Olympics</a:t>
                      </a:r>
                    </a:p>
                    <a:p>
                      <a:r>
                        <a:rPr lang="en-US" sz="1400" baseline="0" dirty="0">
                          <a:latin typeface="DINPro-Medium"/>
                        </a:rPr>
                        <a:t>Sri Lanka</a:t>
                      </a:r>
                    </a:p>
                    <a:p>
                      <a:r>
                        <a:rPr lang="en-US" sz="1400" baseline="0" dirty="0">
                          <a:latin typeface="DINPro-Medium"/>
                        </a:rPr>
                        <a:t>White supremacy</a:t>
                      </a:r>
                      <a:endParaRPr lang="en-US" sz="1400" dirty="0">
                        <a:latin typeface="DINPro-Medium"/>
                      </a:endParaRPr>
                    </a:p>
                  </a:txBody>
                  <a:tcPr/>
                </a:tc>
                <a:tc>
                  <a:txBody>
                    <a:bodyPr/>
                    <a:lstStyle/>
                    <a:p>
                      <a:r>
                        <a:rPr lang="en-US" sz="1400" dirty="0">
                          <a:latin typeface="DINPro-Medium"/>
                        </a:rPr>
                        <a:t>5 continents</a:t>
                      </a:r>
                    </a:p>
                    <a:p>
                      <a:r>
                        <a:rPr lang="en-US" sz="1400" dirty="0">
                          <a:latin typeface="DINPro-Medium"/>
                        </a:rPr>
                        <a:t>terrorism is global</a:t>
                      </a:r>
                      <a:endParaRPr lang="en-US" sz="1400" baseline="0" dirty="0">
                        <a:latin typeface="DINPro-Medium"/>
                      </a:endParaRPr>
                    </a:p>
                    <a:p>
                      <a:endParaRPr lang="en-US" sz="1400" baseline="0" dirty="0">
                        <a:latin typeface="DINPro-Medium"/>
                      </a:endParaRPr>
                    </a:p>
                    <a:p>
                      <a:r>
                        <a:rPr lang="en-US" sz="1400" baseline="0" dirty="0">
                          <a:latin typeface="DINPro-Medium"/>
                        </a:rPr>
                        <a:t>1</a:t>
                      </a:r>
                      <a:r>
                        <a:rPr lang="en-US" sz="1400" baseline="30000" dirty="0">
                          <a:latin typeface="DINPro-Medium"/>
                        </a:rPr>
                        <a:t>st</a:t>
                      </a:r>
                      <a:r>
                        <a:rPr lang="en-US" sz="1400" baseline="0" dirty="0">
                          <a:latin typeface="DINPro-Medium"/>
                        </a:rPr>
                        <a:t> use of extremist as frequent description</a:t>
                      </a:r>
                      <a:endParaRPr lang="en-US" sz="1400" dirty="0">
                        <a:latin typeface="DINPro-Medium"/>
                      </a:endParaRPr>
                    </a:p>
                  </a:txBody>
                  <a:tcPr/>
                </a:tc>
                <a:tc>
                  <a:txBody>
                    <a:bodyPr/>
                    <a:lstStyle/>
                    <a:p>
                      <a:r>
                        <a:rPr lang="sv-SE" sz="1400" dirty="0">
                          <a:latin typeface="DINPro-Medium"/>
                        </a:rPr>
                        <a:t>Afghanistan</a:t>
                      </a:r>
                    </a:p>
                    <a:p>
                      <a:r>
                        <a:rPr lang="sv-SE" sz="1400" dirty="0">
                          <a:latin typeface="DINPro-Medium"/>
                        </a:rPr>
                        <a:t>Iraq  </a:t>
                      </a:r>
                    </a:p>
                    <a:p>
                      <a:r>
                        <a:rPr lang="sv-SE" sz="1400" dirty="0">
                          <a:latin typeface="DINPro-Medium"/>
                        </a:rPr>
                        <a:t>Iran</a:t>
                      </a:r>
                    </a:p>
                    <a:p>
                      <a:r>
                        <a:rPr lang="sv-SE" sz="1400" dirty="0">
                          <a:latin typeface="DINPro-Medium"/>
                        </a:rPr>
                        <a:t>Kurdistan</a:t>
                      </a:r>
                    </a:p>
                    <a:p>
                      <a:r>
                        <a:rPr lang="sv-SE" sz="1400" dirty="0">
                          <a:latin typeface="DINPro-Medium"/>
                        </a:rPr>
                        <a:t>London</a:t>
                      </a:r>
                    </a:p>
                    <a:p>
                      <a:r>
                        <a:rPr lang="sv-SE" sz="1400" dirty="0">
                          <a:latin typeface="DINPro-Medium"/>
                        </a:rPr>
                        <a:t>Maghreb</a:t>
                      </a:r>
                    </a:p>
                    <a:p>
                      <a:r>
                        <a:rPr lang="sv-SE" sz="1400" dirty="0">
                          <a:latin typeface="DINPro-Medium"/>
                        </a:rPr>
                        <a:t>Thailand</a:t>
                      </a:r>
                    </a:p>
                  </a:txBody>
                  <a:tcPr/>
                </a:tc>
                <a:tc>
                  <a:txBody>
                    <a:bodyPr/>
                    <a:lstStyle/>
                    <a:p>
                      <a:r>
                        <a:rPr lang="en-US" sz="1400" dirty="0">
                          <a:latin typeface="DINPro-Medium"/>
                        </a:rPr>
                        <a:t>Yemen, Ukraine</a:t>
                      </a:r>
                    </a:p>
                    <a:p>
                      <a:r>
                        <a:rPr lang="en-US" sz="1400" dirty="0">
                          <a:latin typeface="DINPro-Medium"/>
                        </a:rPr>
                        <a:t>Syria, Somalia</a:t>
                      </a:r>
                    </a:p>
                    <a:p>
                      <a:r>
                        <a:rPr lang="en-US" sz="1400" dirty="0">
                          <a:latin typeface="DINPro-Medium"/>
                        </a:rPr>
                        <a:t>Pakistan, Nigeria</a:t>
                      </a:r>
                    </a:p>
                    <a:p>
                      <a:r>
                        <a:rPr lang="en-US" sz="1400" dirty="0">
                          <a:latin typeface="DINPro-Medium"/>
                        </a:rPr>
                        <a:t>Libya, India</a:t>
                      </a:r>
                    </a:p>
                    <a:p>
                      <a:r>
                        <a:rPr lang="en-US" sz="1400" dirty="0">
                          <a:latin typeface="DINPro-Medium"/>
                        </a:rPr>
                        <a:t>Egypt, Boko </a:t>
                      </a:r>
                      <a:r>
                        <a:rPr lang="en-US" sz="1400" dirty="0" err="1">
                          <a:latin typeface="DINPro-Medium"/>
                        </a:rPr>
                        <a:t>Harum</a:t>
                      </a:r>
                      <a:endParaRPr lang="en-US" sz="1400" dirty="0">
                        <a:latin typeface="DINPro-Medium"/>
                      </a:endParaRPr>
                    </a:p>
                    <a:p>
                      <a:pPr marL="285750" indent="-285750">
                        <a:buFont typeface="Arial" panose="020B0604020202020204" pitchFamily="34" charset="0"/>
                        <a:buChar char="•"/>
                      </a:pPr>
                      <a:r>
                        <a:rPr lang="en-US" sz="1400" dirty="0">
                          <a:latin typeface="DINPro-Medium"/>
                        </a:rPr>
                        <a:t>12th century</a:t>
                      </a:r>
                    </a:p>
                  </a:txBody>
                  <a:tcPr/>
                </a:tc>
                <a:extLst>
                  <a:ext uri="{0D108BD9-81ED-4DB2-BD59-A6C34878D82A}">
                    <a16:rowId xmlns:a16="http://schemas.microsoft.com/office/drawing/2014/main" xmlns="" val="2731737194"/>
                  </a:ext>
                </a:extLst>
              </a:tr>
            </a:tbl>
          </a:graphicData>
        </a:graphic>
      </p:graphicFrame>
      <p:sp>
        <p:nvSpPr>
          <p:cNvPr id="23" name="TextBox 22"/>
          <p:cNvSpPr txBox="1"/>
          <p:nvPr/>
        </p:nvSpPr>
        <p:spPr>
          <a:xfrm>
            <a:off x="5105400" y="128504"/>
            <a:ext cx="3841665" cy="646331"/>
          </a:xfrm>
          <a:prstGeom prst="rect">
            <a:avLst/>
          </a:prstGeom>
          <a:solidFill>
            <a:schemeClr val="bg1">
              <a:lumMod val="95000"/>
            </a:schemeClr>
          </a:solidFill>
          <a:ln>
            <a:solidFill>
              <a:schemeClr val="accent1"/>
            </a:solidFill>
          </a:ln>
        </p:spPr>
        <p:txBody>
          <a:bodyPr wrap="square" rtlCol="0">
            <a:spAutoFit/>
          </a:bodyPr>
          <a:lstStyle/>
          <a:p>
            <a:pPr algn="ctr"/>
            <a:r>
              <a:rPr lang="en-US" dirty="0">
                <a:solidFill>
                  <a:srgbClr val="002060"/>
                </a:solidFill>
                <a:latin typeface="DINPro-Medium"/>
              </a:rPr>
              <a:t>Text mine : frequent and novel words, by decade</a:t>
            </a:r>
          </a:p>
        </p:txBody>
      </p:sp>
    </p:spTree>
    <p:extLst>
      <p:ext uri="{BB962C8B-B14F-4D97-AF65-F5344CB8AC3E}">
        <p14:creationId xmlns:p14="http://schemas.microsoft.com/office/powerpoint/2010/main" val="3301910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braries.mit.edu/data-management/files/2016/10/cropped-data-management-hero.jpg"/>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0" y="1047749"/>
            <a:ext cx="9144000" cy="58102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4800" y="152400"/>
            <a:ext cx="8229600" cy="1143000"/>
          </a:xfrm>
        </p:spPr>
        <p:txBody>
          <a:bodyPr/>
          <a:lstStyle/>
          <a:p>
            <a:r>
              <a:rPr lang="en-US" dirty="0">
                <a:solidFill>
                  <a:srgbClr val="002060"/>
                </a:solidFill>
              </a:rPr>
              <a:t>Global Terrorism Database</a:t>
            </a:r>
            <a:endParaRPr lang="en-US" dirty="0">
              <a:solidFill>
                <a:srgbClr val="002060"/>
              </a:solidFill>
              <a:latin typeface="DINPro-Black" pitchFamily="50" charset="0"/>
            </a:endParaRPr>
          </a:p>
        </p:txBody>
      </p:sp>
      <p:sp>
        <p:nvSpPr>
          <p:cNvPr id="3" name="Content Placeholder 2"/>
          <p:cNvSpPr>
            <a:spLocks noGrp="1"/>
          </p:cNvSpPr>
          <p:nvPr>
            <p:ph idx="1"/>
          </p:nvPr>
        </p:nvSpPr>
        <p:spPr>
          <a:xfrm>
            <a:off x="609600" y="1371600"/>
            <a:ext cx="7924800" cy="4648200"/>
          </a:xfrm>
          <a:prstGeom prst="roundRect">
            <a:avLst/>
          </a:prstGeom>
          <a:solidFill>
            <a:srgbClr val="FFFFFF">
              <a:alpha val="63922"/>
            </a:srgbClr>
          </a:solidFill>
        </p:spPr>
        <p:txBody>
          <a:bodyPr>
            <a:noAutofit/>
          </a:bodyPr>
          <a:lstStyle/>
          <a:p>
            <a:r>
              <a:rPr lang="en-US" sz="2000" dirty="0"/>
              <a:t>Open-source database including information on terrorist events around the world</a:t>
            </a:r>
          </a:p>
          <a:p>
            <a:r>
              <a:rPr lang="en-US" sz="2000" dirty="0"/>
              <a:t>Terrorist Attacks from 1970-2015</a:t>
            </a:r>
          </a:p>
          <a:p>
            <a:r>
              <a:rPr lang="en-US" sz="2000" dirty="0"/>
              <a:t>156,772 terrorist attacks</a:t>
            </a:r>
          </a:p>
          <a:p>
            <a:pPr lvl="1"/>
            <a:r>
              <a:rPr lang="en-US" sz="1800" dirty="0"/>
              <a:t>More than 83,000 bombings, 18,000 assassinations, and 11,000 kidnappings since 1970</a:t>
            </a:r>
          </a:p>
          <a:p>
            <a:r>
              <a:rPr lang="en-US" sz="2000" dirty="0"/>
              <a:t>137 Attributes</a:t>
            </a:r>
          </a:p>
          <a:p>
            <a:r>
              <a:rPr lang="en-US" sz="2000" dirty="0"/>
              <a:t>Systematic data on domestic as well as international terrorist incidents</a:t>
            </a:r>
          </a:p>
          <a:p>
            <a:r>
              <a:rPr lang="en-US" sz="2000" dirty="0"/>
              <a:t>Over 4,000,000 news articles and 25,000 news sources were reviewed to collect incident data from 1998 to 2016 alone</a:t>
            </a:r>
          </a:p>
          <a:p>
            <a:r>
              <a:rPr lang="en-US" sz="2000" dirty="0">
                <a:hlinkClick r:id="rId4"/>
              </a:rPr>
              <a:t>https://www.kaggle.com/START-UMD/gtd</a:t>
            </a:r>
            <a:r>
              <a:rPr lang="en-US" sz="2000" dirty="0"/>
              <a:t>.  (29 Mb)</a:t>
            </a:r>
          </a:p>
          <a:p>
            <a:r>
              <a:rPr lang="en-US" sz="2000" dirty="0">
                <a:hlinkClick r:id="rId5"/>
              </a:rPr>
              <a:t>https://www.start.umd.edu/gtd</a:t>
            </a:r>
            <a:r>
              <a:rPr lang="en-US" sz="2000" dirty="0"/>
              <a:t> </a:t>
            </a:r>
          </a:p>
        </p:txBody>
      </p:sp>
      <p:sp>
        <p:nvSpPr>
          <p:cNvPr id="4" name="Rectangle 3"/>
          <p:cNvSpPr/>
          <p:nvPr/>
        </p:nvSpPr>
        <p:spPr>
          <a:xfrm>
            <a:off x="1219200" y="6081486"/>
            <a:ext cx="7010400" cy="830997"/>
          </a:xfrm>
          <a:prstGeom prst="rect">
            <a:avLst/>
          </a:prstGeom>
        </p:spPr>
        <p:txBody>
          <a:bodyPr wrap="square">
            <a:spAutoFit/>
          </a:bodyPr>
          <a:lstStyle/>
          <a:p>
            <a:pPr algn="ctr"/>
            <a:r>
              <a:rPr lang="en-US" sz="2400" dirty="0">
                <a:solidFill>
                  <a:srgbClr val="002060"/>
                </a:solidFill>
                <a:effectLst>
                  <a:outerShdw blurRad="38100" dist="38100" dir="2700000" algn="tl">
                    <a:srgbClr val="000000">
                      <a:alpha val="43137"/>
                    </a:srgbClr>
                  </a:outerShdw>
                </a:effectLst>
                <a:latin typeface="DINPro-Medium"/>
              </a:rPr>
              <a:t>Currently the most comprehensive unclassified database on terrorist events in the world</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8808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upload.wikimedia.org/wikipedia/commons/thumb/9/97/The_Earth_seen_from_Apollo_17.jpg/1200px-The_Earth_seen_from_Apollo_17.jpg"/>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l="15833" t="23888" r="18949" b="27249"/>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9600" y="152400"/>
            <a:ext cx="4572000" cy="3429000"/>
          </a:xfrm>
          <a:prstGeom prst="rect">
            <a:avLst/>
          </a:prstGeom>
        </p:spPr>
      </p:pic>
      <p:sp>
        <p:nvSpPr>
          <p:cNvPr id="2" name="Title 1"/>
          <p:cNvSpPr>
            <a:spLocks noGrp="1"/>
          </p:cNvSpPr>
          <p:nvPr>
            <p:ph type="title"/>
          </p:nvPr>
        </p:nvSpPr>
        <p:spPr>
          <a:xfrm>
            <a:off x="457200" y="152400"/>
            <a:ext cx="8229600" cy="1143000"/>
          </a:xfrm>
        </p:spPr>
        <p:txBody>
          <a:bodyPr/>
          <a:lstStyle/>
          <a:p>
            <a:r>
              <a:rPr lang="en-US" dirty="0"/>
              <a:t>Analysis Insights</a:t>
            </a:r>
          </a:p>
        </p:txBody>
      </p:sp>
      <p:sp>
        <p:nvSpPr>
          <p:cNvPr id="3" name="Content Placeholder 2"/>
          <p:cNvSpPr>
            <a:spLocks noGrp="1"/>
          </p:cNvSpPr>
          <p:nvPr>
            <p:ph idx="1"/>
          </p:nvPr>
        </p:nvSpPr>
        <p:spPr>
          <a:xfrm>
            <a:off x="152400" y="1447799"/>
            <a:ext cx="8839200" cy="4437744"/>
          </a:xfrm>
          <a:solidFill>
            <a:schemeClr val="bg1">
              <a:lumMod val="95000"/>
              <a:alpha val="20000"/>
            </a:schemeClr>
          </a:solidFill>
        </p:spPr>
        <p:txBody>
          <a:bodyPr>
            <a:normAutofit fontScale="85000" lnSpcReduction="20000"/>
          </a:bodyPr>
          <a:lstStyle/>
          <a:p>
            <a:pPr>
              <a:lnSpc>
                <a:spcPct val="110000"/>
              </a:lnSpc>
              <a:spcBef>
                <a:spcPts val="0"/>
              </a:spcBef>
              <a:spcAft>
                <a:spcPts val="600"/>
              </a:spcAft>
            </a:pPr>
            <a:r>
              <a:rPr lang="en-US" sz="2400" dirty="0"/>
              <a:t>Developing vs. Developed Regions</a:t>
            </a:r>
          </a:p>
          <a:p>
            <a:pPr lvl="1">
              <a:lnSpc>
                <a:spcPct val="110000"/>
              </a:lnSpc>
              <a:spcBef>
                <a:spcPts val="0"/>
              </a:spcBef>
              <a:spcAft>
                <a:spcPts val="600"/>
              </a:spcAft>
            </a:pPr>
            <a:r>
              <a:rPr lang="en-US" sz="2000" dirty="0"/>
              <a:t>Weapons comparison</a:t>
            </a:r>
          </a:p>
          <a:p>
            <a:pPr lvl="2">
              <a:lnSpc>
                <a:spcPct val="110000"/>
              </a:lnSpc>
              <a:spcBef>
                <a:spcPts val="0"/>
              </a:spcBef>
              <a:spcAft>
                <a:spcPts val="600"/>
              </a:spcAft>
            </a:pPr>
            <a:r>
              <a:rPr lang="en-US" sz="1800" dirty="0"/>
              <a:t>opportune vs. sophisticated and larger impact</a:t>
            </a:r>
          </a:p>
          <a:p>
            <a:pPr lvl="1">
              <a:lnSpc>
                <a:spcPct val="110000"/>
              </a:lnSpc>
              <a:spcBef>
                <a:spcPts val="0"/>
              </a:spcBef>
              <a:spcAft>
                <a:spcPts val="600"/>
              </a:spcAft>
            </a:pPr>
            <a:r>
              <a:rPr lang="en-US" sz="2000" dirty="0"/>
              <a:t>Targets comparison</a:t>
            </a:r>
          </a:p>
          <a:p>
            <a:pPr lvl="2">
              <a:lnSpc>
                <a:spcPct val="110000"/>
              </a:lnSpc>
              <a:spcBef>
                <a:spcPts val="0"/>
              </a:spcBef>
              <a:spcAft>
                <a:spcPts val="600"/>
              </a:spcAft>
            </a:pPr>
            <a:r>
              <a:rPr lang="en-US" sz="1800" dirty="0"/>
              <a:t>opportune &amp; localized gain vs. strategic</a:t>
            </a:r>
          </a:p>
          <a:p>
            <a:pPr>
              <a:lnSpc>
                <a:spcPct val="110000"/>
              </a:lnSpc>
              <a:spcBef>
                <a:spcPts val="0"/>
              </a:spcBef>
              <a:spcAft>
                <a:spcPts val="600"/>
              </a:spcAft>
            </a:pPr>
            <a:r>
              <a:rPr lang="en-US" sz="2400" dirty="0"/>
              <a:t>Geographic Trends</a:t>
            </a:r>
          </a:p>
          <a:p>
            <a:pPr lvl="1">
              <a:lnSpc>
                <a:spcPct val="110000"/>
              </a:lnSpc>
              <a:spcBef>
                <a:spcPts val="0"/>
              </a:spcBef>
              <a:spcAft>
                <a:spcPts val="600"/>
              </a:spcAft>
            </a:pPr>
            <a:r>
              <a:rPr lang="en-US" sz="2000" dirty="0"/>
              <a:t>N. America </a:t>
            </a:r>
            <a:r>
              <a:rPr lang="en-US" sz="2000" dirty="0">
                <a:sym typeface="Wingdings" panose="05000000000000000000" pitchFamily="2" charset="2"/>
              </a:rPr>
              <a:t> Europe  S. America – Africa – Mid-East / S. Asia</a:t>
            </a:r>
          </a:p>
          <a:p>
            <a:pPr lvl="1">
              <a:lnSpc>
                <a:spcPct val="110000"/>
              </a:lnSpc>
              <a:spcBef>
                <a:spcPts val="0"/>
              </a:spcBef>
              <a:spcAft>
                <a:spcPts val="600"/>
              </a:spcAft>
            </a:pPr>
            <a:r>
              <a:rPr lang="en-US" sz="2000" dirty="0">
                <a:sym typeface="Wingdings" panose="05000000000000000000" pitchFamily="2" charset="2"/>
              </a:rPr>
              <a:t>Dispersion and distribution – non-constant, currently heavily focused in S. Asia, with significant percentage of events in Africa and Mid-East</a:t>
            </a:r>
          </a:p>
          <a:p>
            <a:pPr lvl="1">
              <a:lnSpc>
                <a:spcPct val="110000"/>
              </a:lnSpc>
              <a:spcBef>
                <a:spcPts val="0"/>
              </a:spcBef>
              <a:spcAft>
                <a:spcPts val="600"/>
              </a:spcAft>
            </a:pPr>
            <a:r>
              <a:rPr lang="en-US" sz="2000" dirty="0">
                <a:sym typeface="Wingdings" panose="05000000000000000000" pitchFamily="2" charset="2"/>
              </a:rPr>
              <a:t>Exponential growth in last 5 years (3x)</a:t>
            </a:r>
          </a:p>
          <a:p>
            <a:pPr>
              <a:lnSpc>
                <a:spcPct val="110000"/>
              </a:lnSpc>
              <a:spcBef>
                <a:spcPts val="0"/>
              </a:spcBef>
              <a:spcAft>
                <a:spcPts val="600"/>
              </a:spcAft>
            </a:pPr>
            <a:r>
              <a:rPr lang="en-US" sz="2400" dirty="0">
                <a:sym typeface="Wingdings" panose="05000000000000000000" pitchFamily="2" charset="2"/>
              </a:rPr>
              <a:t>Lexicon – Text Mining</a:t>
            </a:r>
          </a:p>
          <a:p>
            <a:pPr lvl="1">
              <a:lnSpc>
                <a:spcPct val="110000"/>
              </a:lnSpc>
              <a:spcBef>
                <a:spcPts val="0"/>
              </a:spcBef>
              <a:spcAft>
                <a:spcPts val="600"/>
              </a:spcAft>
            </a:pPr>
            <a:r>
              <a:rPr lang="en-US" sz="2000" dirty="0">
                <a:sym typeface="Wingdings" panose="05000000000000000000" pitchFamily="2" charset="2"/>
              </a:rPr>
              <a:t>Simple question : what words are new in event summary reporting ?</a:t>
            </a:r>
          </a:p>
          <a:p>
            <a:pPr lvl="1">
              <a:lnSpc>
                <a:spcPct val="110000"/>
              </a:lnSpc>
              <a:spcBef>
                <a:spcPts val="0"/>
              </a:spcBef>
              <a:spcAft>
                <a:spcPts val="600"/>
              </a:spcAft>
            </a:pPr>
            <a:r>
              <a:rPr lang="en-US" sz="2000" dirty="0">
                <a:sym typeface="Wingdings" panose="05000000000000000000" pitchFamily="2" charset="2"/>
              </a:rPr>
              <a:t>Provides opportunity for historical context</a:t>
            </a:r>
          </a:p>
          <a:p>
            <a:pPr lvl="1">
              <a:lnSpc>
                <a:spcPct val="110000"/>
              </a:lnSpc>
              <a:spcBef>
                <a:spcPts val="0"/>
              </a:spcBef>
              <a:spcAft>
                <a:spcPts val="600"/>
              </a:spcAft>
            </a:pPr>
            <a:r>
              <a:rPr lang="en-US" sz="2000" dirty="0">
                <a:sym typeface="Wingdings" panose="05000000000000000000" pitchFamily="2" charset="2"/>
              </a:rPr>
              <a:t>Ever evolving nature of global terrorism – causes, effects, locations</a:t>
            </a:r>
            <a:endParaRPr lang="en-US" sz="2000" dirty="0"/>
          </a:p>
        </p:txBody>
      </p:sp>
    </p:spTree>
    <p:extLst>
      <p:ext uri="{BB962C8B-B14F-4D97-AF65-F5344CB8AC3E}">
        <p14:creationId xmlns:p14="http://schemas.microsoft.com/office/powerpoint/2010/main" val="12568370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magoosh.com/sat/files/2015/02/tcftc_img21.jp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9284" t="15215" r="18128" b="2128"/>
          <a:stretch/>
        </p:blipFill>
        <p:spPr bwMode="auto">
          <a:xfrm>
            <a:off x="-246744" y="0"/>
            <a:ext cx="939074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Summary</a:t>
            </a:r>
          </a:p>
        </p:txBody>
      </p:sp>
      <p:sp>
        <p:nvSpPr>
          <p:cNvPr id="3" name="Content Placeholder 2"/>
          <p:cNvSpPr>
            <a:spLocks noGrp="1"/>
          </p:cNvSpPr>
          <p:nvPr>
            <p:ph idx="1"/>
          </p:nvPr>
        </p:nvSpPr>
        <p:spPr>
          <a:xfrm>
            <a:off x="457200" y="1066800"/>
            <a:ext cx="8229600" cy="4906963"/>
          </a:xfrm>
          <a:solidFill>
            <a:schemeClr val="bg1">
              <a:lumMod val="95000"/>
              <a:alpha val="21000"/>
            </a:schemeClr>
          </a:solidFill>
        </p:spPr>
        <p:txBody>
          <a:bodyPr>
            <a:normAutofit fontScale="92500" lnSpcReduction="10000"/>
          </a:bodyPr>
          <a:lstStyle/>
          <a:p>
            <a:r>
              <a:rPr lang="en-US" dirty="0">
                <a:latin typeface="DINPro-Medium"/>
              </a:rPr>
              <a:t>GTD – open source data</a:t>
            </a:r>
          </a:p>
          <a:p>
            <a:r>
              <a:rPr lang="en-US" dirty="0">
                <a:latin typeface="DINPro-Medium"/>
              </a:rPr>
              <a:t>Raw data required significant manipulation </a:t>
            </a:r>
          </a:p>
          <a:p>
            <a:pPr lvl="1"/>
            <a:r>
              <a:rPr lang="en-US" dirty="0">
                <a:latin typeface="DINPro-Medium"/>
              </a:rPr>
              <a:t>wrangled, organized, </a:t>
            </a:r>
            <a:r>
              <a:rPr lang="en-US" dirty="0" err="1">
                <a:latin typeface="DINPro-Medium"/>
              </a:rPr>
              <a:t>sql-ized</a:t>
            </a:r>
            <a:r>
              <a:rPr lang="en-US" dirty="0">
                <a:latin typeface="DINPro-Medium"/>
              </a:rPr>
              <a:t>, cleaned, normalized</a:t>
            </a:r>
          </a:p>
          <a:p>
            <a:r>
              <a:rPr lang="en-US" dirty="0">
                <a:latin typeface="DINPro-Medium"/>
              </a:rPr>
              <a:t>Produced MySQL version of dataset for team exploitation</a:t>
            </a:r>
          </a:p>
          <a:p>
            <a:r>
              <a:rPr lang="en-US" dirty="0">
                <a:latin typeface="DINPro-Medium"/>
              </a:rPr>
              <a:t>Analysis insights produced</a:t>
            </a:r>
          </a:p>
          <a:p>
            <a:pPr lvl="1"/>
            <a:r>
              <a:rPr lang="en-US" dirty="0">
                <a:latin typeface="DINPro-Medium"/>
              </a:rPr>
              <a:t>Developing vs. Developed regions</a:t>
            </a:r>
          </a:p>
          <a:p>
            <a:pPr lvl="1"/>
            <a:r>
              <a:rPr lang="en-US" dirty="0">
                <a:latin typeface="DINPro-Medium"/>
              </a:rPr>
              <a:t>Geographic trends</a:t>
            </a:r>
          </a:p>
          <a:p>
            <a:pPr lvl="1"/>
            <a:r>
              <a:rPr lang="en-US" dirty="0">
                <a:latin typeface="DINPro-Medium"/>
                <a:sym typeface="Wingdings" panose="05000000000000000000" pitchFamily="2" charset="2"/>
              </a:rPr>
              <a:t>Lexical trends</a:t>
            </a:r>
            <a:endParaRPr lang="en-US" dirty="0">
              <a:latin typeface="DINPro-Medium"/>
            </a:endParaRPr>
          </a:p>
        </p:txBody>
      </p:sp>
      <p:sp>
        <p:nvSpPr>
          <p:cNvPr id="12" name="Rectangle 11"/>
          <p:cNvSpPr/>
          <p:nvPr/>
        </p:nvSpPr>
        <p:spPr>
          <a:xfrm>
            <a:off x="762000" y="5714999"/>
            <a:ext cx="7162800" cy="1015663"/>
          </a:xfrm>
          <a:prstGeom prst="rect">
            <a:avLst/>
          </a:prstGeom>
          <a:solidFill>
            <a:schemeClr val="accent1">
              <a:lumMod val="40000"/>
              <a:lumOff val="60000"/>
            </a:schemeClr>
          </a:solidFill>
          <a:ln>
            <a:solidFill>
              <a:schemeClr val="tx1">
                <a:lumMod val="65000"/>
                <a:lumOff val="35000"/>
              </a:schemeClr>
            </a:solidFill>
          </a:ln>
        </p:spPr>
        <p:txBody>
          <a:bodyPr wrap="square">
            <a:spAutoFit/>
          </a:bodyPr>
          <a:lstStyle/>
          <a:p>
            <a:pPr algn="ctr"/>
            <a:r>
              <a:rPr lang="en-US" sz="2000" dirty="0">
                <a:solidFill>
                  <a:srgbClr val="002060"/>
                </a:solidFill>
                <a:latin typeface="DINPro-Medium"/>
              </a:rPr>
              <a:t>Recent history of terrorism : non-constant</a:t>
            </a:r>
          </a:p>
          <a:p>
            <a:pPr algn="ctr"/>
            <a:r>
              <a:rPr lang="en-US" sz="2000" dirty="0">
                <a:solidFill>
                  <a:srgbClr val="002060"/>
                </a:solidFill>
                <a:latin typeface="DINPro-Medium"/>
              </a:rPr>
              <a:t>Exploring evolution of modern terrorism provides context of current events and prepares us for future developments</a:t>
            </a:r>
          </a:p>
        </p:txBody>
      </p:sp>
    </p:spTree>
    <p:extLst>
      <p:ext uri="{BB962C8B-B14F-4D97-AF65-F5344CB8AC3E}">
        <p14:creationId xmlns:p14="http://schemas.microsoft.com/office/powerpoint/2010/main" val="28417333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cornsoftware.net/images/Careers/team.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5700"/>
          <a:stretch/>
        </p:blipFill>
        <p:spPr bwMode="auto">
          <a:xfrm>
            <a:off x="1905000" y="4340881"/>
            <a:ext cx="5105399" cy="25171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a:t>Team Project</a:t>
            </a:r>
            <a:endParaRPr lang="en-US" dirty="0"/>
          </a:p>
        </p:txBody>
      </p:sp>
      <p:sp>
        <p:nvSpPr>
          <p:cNvPr id="3" name="Content Placeholder 2"/>
          <p:cNvSpPr>
            <a:spLocks noGrp="1"/>
          </p:cNvSpPr>
          <p:nvPr>
            <p:ph idx="1"/>
          </p:nvPr>
        </p:nvSpPr>
        <p:spPr>
          <a:xfrm>
            <a:off x="457200" y="990600"/>
            <a:ext cx="8229600" cy="4983163"/>
          </a:xfrm>
        </p:spPr>
        <p:txBody>
          <a:bodyPr>
            <a:normAutofit/>
          </a:bodyPr>
          <a:lstStyle/>
          <a:p>
            <a:r>
              <a:rPr lang="en-US" sz="2800" dirty="0"/>
              <a:t>Identified GTD as opportunity to explore / organize / normalize / evaluate a large dataset in support of objectives of this course</a:t>
            </a:r>
          </a:p>
          <a:p>
            <a:r>
              <a:rPr lang="en-US" sz="2800" dirty="0"/>
              <a:t>Identified relational database as most supportive for this database and project</a:t>
            </a:r>
          </a:p>
          <a:p>
            <a:r>
              <a:rPr lang="en-US" sz="2800" dirty="0"/>
              <a:t>Convert raw data set to usable tables</a:t>
            </a:r>
          </a:p>
          <a:p>
            <a:r>
              <a:rPr lang="en-US" sz="2800" dirty="0"/>
              <a:t>Imported to SQL database</a:t>
            </a:r>
          </a:p>
          <a:p>
            <a:r>
              <a:rPr lang="en-US" sz="2800" dirty="0"/>
              <a:t>Normalized database</a:t>
            </a:r>
          </a:p>
          <a:p>
            <a:r>
              <a:rPr lang="en-US" sz="2800" dirty="0"/>
              <a:t>Identified time-based and geographic insights</a:t>
            </a:r>
          </a:p>
        </p:txBody>
      </p:sp>
    </p:spTree>
    <p:extLst>
      <p:ext uri="{BB962C8B-B14F-4D97-AF65-F5344CB8AC3E}">
        <p14:creationId xmlns:p14="http://schemas.microsoft.com/office/powerpoint/2010/main" val="948294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rgbClr r="0" g="0" b="0"/>
            </a:gs>
            <a:gs pos="0">
              <a:schemeClr val="bg1">
                <a:lumMod val="50000"/>
              </a:schemeClr>
            </a:gs>
            <a:gs pos="0">
              <a:schemeClr val="bg1">
                <a:lumMod val="50000"/>
              </a:schemeClr>
            </a:gs>
            <a:gs pos="0">
              <a:schemeClr val="bg1">
                <a:lumMod val="65000"/>
              </a:schemeClr>
            </a:gs>
            <a:gs pos="100000">
              <a:schemeClr val="bg1">
                <a:lumMod val="65000"/>
              </a:schemeClr>
            </a:gs>
            <a:gs pos="80000">
              <a:schemeClr val="bg1"/>
            </a:gs>
            <a:gs pos="24000">
              <a:schemeClr val="bg1"/>
            </a:gs>
          </a:gsLst>
          <a:lin ang="2700000" scaled="1"/>
          <a:tileRect/>
        </a:gradFill>
        <a:effectLst/>
      </p:bgPr>
    </p:bg>
    <p:spTree>
      <p:nvGrpSpPr>
        <p:cNvPr id="1" name=""/>
        <p:cNvGrpSpPr/>
        <p:nvPr/>
      </p:nvGrpSpPr>
      <p:grpSpPr>
        <a:xfrm>
          <a:off x="0" y="0"/>
          <a:ext cx="0" cy="0"/>
          <a:chOff x="0" y="0"/>
          <a:chExt cx="0" cy="0"/>
        </a:xfrm>
      </p:grpSpPr>
      <p:pic>
        <p:nvPicPr>
          <p:cNvPr id="3074" name="Picture 2" descr="https://thumb9.shutterstock.com/display_pic_with_logo/1459244/456548062/stock-vector-terrorism-cloud-of-words-in-a-circle-vector-illustration-about-terror-war-and-extremism-red-456548062.jpg"/>
          <p:cNvPicPr>
            <a:picLocks noChangeAspect="1" noChangeArrowheads="1"/>
          </p:cNvPicPr>
          <p:nvPr/>
        </p:nvPicPr>
        <p:blipFill rotWithShape="1">
          <a:blip r:embed="rId2">
            <a:clrChange>
              <a:clrFrom>
                <a:srgbClr val="F1F1F1"/>
              </a:clrFrom>
              <a:clrTo>
                <a:srgbClr val="F1F1F1">
                  <a:alpha val="0"/>
                </a:srgbClr>
              </a:clrTo>
            </a:clrChange>
            <a:lum bright="70000" contrast="-70000"/>
            <a:extLst>
              <a:ext uri="{28A0092B-C50C-407E-A947-70E740481C1C}">
                <a14:useLocalDpi xmlns:a14="http://schemas.microsoft.com/office/drawing/2010/main" val="0"/>
              </a:ext>
            </a:extLst>
          </a:blip>
          <a:srcRect l="2424" t="3133" r="3515" b="4332"/>
          <a:stretch/>
        </p:blipFill>
        <p:spPr bwMode="auto">
          <a:xfrm>
            <a:off x="2819400" y="3886200"/>
            <a:ext cx="3025779" cy="3108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81000" y="381000"/>
            <a:ext cx="8229600" cy="1143000"/>
          </a:xfrm>
        </p:spPr>
        <p:txBody>
          <a:bodyPr/>
          <a:lstStyle/>
          <a:p>
            <a:r>
              <a:rPr lang="en-US" dirty="0">
                <a:latin typeface="DINPro-Black" pitchFamily="50" charset="0"/>
              </a:rPr>
              <a:t>GTD defines </a:t>
            </a:r>
            <a:r>
              <a:rPr lang="en-US" u="sng" dirty="0">
                <a:latin typeface="DINPro-Black" pitchFamily="50" charset="0"/>
              </a:rPr>
              <a:t>Terrorism</a:t>
            </a:r>
            <a:r>
              <a:rPr lang="en-US" dirty="0">
                <a:latin typeface="DINPro-Black" pitchFamily="50" charset="0"/>
              </a:rPr>
              <a:t> as:</a:t>
            </a:r>
          </a:p>
        </p:txBody>
      </p:sp>
      <p:sp>
        <p:nvSpPr>
          <p:cNvPr id="3" name="Content Placeholder 2"/>
          <p:cNvSpPr>
            <a:spLocks noGrp="1"/>
          </p:cNvSpPr>
          <p:nvPr>
            <p:ph idx="1"/>
          </p:nvPr>
        </p:nvSpPr>
        <p:spPr>
          <a:xfrm>
            <a:off x="0" y="1752600"/>
            <a:ext cx="9144000" cy="2514600"/>
          </a:xfrm>
        </p:spPr>
        <p:txBody>
          <a:bodyPr>
            <a:normAutofit/>
          </a:bodyPr>
          <a:lstStyle/>
          <a:p>
            <a:pPr marL="0" indent="0" algn="ctr">
              <a:buNone/>
            </a:pPr>
            <a:r>
              <a:rPr lang="en-US" dirty="0">
                <a:latin typeface="DINPro-Medium" pitchFamily="50" charset="0"/>
              </a:rPr>
              <a:t>"The threatened or actual use of illegal force and violence by a non-state actor to attain a political, economic, religious, or social goal through fear, coercion, or intimidation."</a:t>
            </a:r>
          </a:p>
          <a:p>
            <a:pPr marL="0" indent="0" algn="ctr">
              <a:buNone/>
            </a:pPr>
            <a:endParaRPr lang="en-US" dirty="0">
              <a:latin typeface="DINPro-Medium" pitchFamily="50" charset="0"/>
            </a:endParaRPr>
          </a:p>
        </p:txBody>
      </p:sp>
    </p:spTree>
    <p:extLst>
      <p:ext uri="{BB962C8B-B14F-4D97-AF65-F5344CB8AC3E}">
        <p14:creationId xmlns:p14="http://schemas.microsoft.com/office/powerpoint/2010/main" val="1560626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dailymail.co.uk/i/pix/2014/10/02/1412249603851_wps_38_Hand_in_water_Image_by_Sp.jp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r="28878" b="4163"/>
          <a:stretch/>
        </p:blipFill>
        <p:spPr bwMode="auto">
          <a:xfrm>
            <a:off x="304800" y="-76200"/>
            <a:ext cx="4294909" cy="43451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200" y="34636"/>
            <a:ext cx="3581400" cy="1400464"/>
          </a:xfrm>
        </p:spPr>
        <p:txBody>
          <a:bodyPr>
            <a:noAutofit/>
          </a:bodyPr>
          <a:lstStyle/>
          <a:p>
            <a:r>
              <a:rPr lang="en-US" sz="4800" dirty="0">
                <a:latin typeface="DINPro-Black" pitchFamily="50" charset="0"/>
              </a:rPr>
              <a:t>Feel the Data</a:t>
            </a:r>
          </a:p>
        </p:txBody>
      </p:sp>
      <p:sp>
        <p:nvSpPr>
          <p:cNvPr id="4" name="Text Placeholder 3"/>
          <p:cNvSpPr>
            <a:spLocks noGrp="1"/>
          </p:cNvSpPr>
          <p:nvPr>
            <p:ph type="body" sz="half" idx="2"/>
          </p:nvPr>
        </p:nvSpPr>
        <p:spPr>
          <a:xfrm>
            <a:off x="228600" y="1435100"/>
            <a:ext cx="3236913" cy="4691063"/>
          </a:xfrm>
        </p:spPr>
        <p:txBody>
          <a:bodyPr/>
          <a:lstStyle/>
          <a:p>
            <a:r>
              <a:rPr lang="en-US" sz="1800" dirty="0">
                <a:solidFill>
                  <a:srgbClr val="002060"/>
                </a:solidFill>
                <a:latin typeface="DINPro-Medium" pitchFamily="50" charset="0"/>
              </a:rPr>
              <a:t>Before loading the data, it’s a good idea to get a summary of what we are looking at</a:t>
            </a:r>
          </a:p>
          <a:p>
            <a:r>
              <a:rPr lang="en-US" sz="1800" dirty="0">
                <a:solidFill>
                  <a:srgbClr val="002060"/>
                </a:solidFill>
                <a:latin typeface="DINPro-Medium" pitchFamily="50" charset="0"/>
              </a:rPr>
              <a:t>Below is a text analysis performed in excel on the top 200 words in the dataset</a:t>
            </a:r>
          </a:p>
          <a:p>
            <a:r>
              <a:rPr lang="en-US" sz="1800" dirty="0">
                <a:solidFill>
                  <a:srgbClr val="002060"/>
                </a:solidFill>
                <a:latin typeface="DINPro-Medium" pitchFamily="50" charset="0"/>
              </a:rPr>
              <a:t>Observable Trends</a:t>
            </a:r>
          </a:p>
          <a:p>
            <a:pPr lvl="1"/>
            <a:r>
              <a:rPr lang="en-US" sz="1600" dirty="0">
                <a:solidFill>
                  <a:srgbClr val="002060"/>
                </a:solidFill>
                <a:latin typeface="DINPro-Medium" pitchFamily="50" charset="0"/>
              </a:rPr>
              <a:t>1970s: Catholics vs. Protestants, US, Puerto Rico</a:t>
            </a:r>
          </a:p>
          <a:p>
            <a:pPr lvl="1"/>
            <a:r>
              <a:rPr lang="en-US" sz="1600" dirty="0">
                <a:solidFill>
                  <a:srgbClr val="002060"/>
                </a:solidFill>
                <a:latin typeface="DINPro-Medium" pitchFamily="50" charset="0"/>
              </a:rPr>
              <a:t>1980s: Abortion, Israel</a:t>
            </a:r>
          </a:p>
          <a:p>
            <a:pPr lvl="1"/>
            <a:r>
              <a:rPr lang="en-US" sz="1600" dirty="0">
                <a:solidFill>
                  <a:srgbClr val="002060"/>
                </a:solidFill>
                <a:latin typeface="DINPro-Medium" pitchFamily="50" charset="0"/>
              </a:rPr>
              <a:t>1990s: Turkey, Israel, India</a:t>
            </a:r>
          </a:p>
          <a:p>
            <a:endParaRPr lang="en-US" dirty="0">
              <a:solidFill>
                <a:srgbClr val="002060"/>
              </a:solidFill>
              <a:latin typeface="DINPro-Medium" pitchFamily="50" charset="0"/>
            </a:endParaRPr>
          </a:p>
        </p:txBody>
      </p:sp>
      <p:pic>
        <p:nvPicPr>
          <p:cNvPr id="2050" name="Picture 2" descr="1970 &#10;1971 &#10;augus t &#10;police &#10;firearm &#10;ex Jos Ve &#10;bomb &#10;1972 &#10;auto matic &#10;ex &#10;firearm &#10;automatic &#10;1975 &#10;1974 &#10;ex &#10;rue &#10;bomb &#10;catholic &#10;residence &#10;ex &#10;automatic &#10;s tation &#10;1978 &#10;civil &#10;residence &#10;christian &#10;democratic &#10;ex &#10;automatic &#10;s tation &#10;vehicle &#10;1981 &#10;de &#10;ex &#10;automatic &#10;station &#10;electrical &#10;ants &#10;rocket &#10;ex &#10;automatic &#10;electrical &#10;station &#10;bank &#10;vehicle &#10;1985 &#10;ex &#10;automatic &#10;line &#10;s tation &#10;electrical &#10;mne &#10;center &#10;re made &#10;branch &#10;central &#10;ex &#10;automatic &#10;s tation &#10;bomb &#10;car &#10;residence &#10;rocket &#10;branch &#10;school &#10;ex &#10;automatic &#10;s tation &#10;branch &#10;residence &#10;home &#10;ex &#10;automatic &#10;residence &#10;branch &#10;firearm &#10;automatic &#10;s tation &#10;firearm &#10;rue &#10;s tation &#10;1999 &#10;october &#10;november &#10;international 1976 &#10;embass &#10;disorders 1973 &#10;o rations black &#10;embass &#10;rpetrators &#10;bomb &#10;a List &#10;s ember &#10;december &#10;november &#10;p be &#10;attacks &#10;motive &#10;inc dent &#10;october &#10;consulate &#10;terrorism &#10;violence &#10;s tation &#10;october &#10;catholic s &#10;s tation &#10;consulate &#10;offices &#10;buildi &#10;international &#10;house &#10;rocket &#10;rocket &#10;residence &#10;residence automatic &#10;sus &#10;rebels &#10;ted &#10;cas uatties &#10;unvers &#10;violence &#10;office &#10;zebra &#10;32 &#10;mne &#10;buildi &#10;school &#10;c atholic &#10;school &#10;activists &#10;1997 &#10;rocket &#10;candidate &#10;attac ked &#10;cobn-,bia &#10;december &#10;30 &#10;wounded &#10;15 &#10;18 &#10;sus &#10;shot &#10;ted &#10;bomb &#10;civilians &#10;nov ember &#10;inc ident &#10;sus ted &#10;attacks &#10;c obmbia &#10;bus &#10;december &#10;bomb &#10;franc e &#10;claimed &#10;hdad &#10;kill &#10;oc tober &#10;attacks &#10;sus ted &#10;wounded &#10;suicide &#10;11 &#10;bomb &#10;claimed &#10;wounded &#10;kill &#10;claim &#10;attac k &#10;national &#10;incidents &#10;track' &#10;attac k &#10;2011 &#10;ac ademic &#10;lexis nexis &#10;terrorism &#10;counterterror ex &#10;re &#10;rted &#10;suicide &#10;lexis nexis &#10;academic &#10;ed &#10;wounded &#10;dec ember &#10;franc e &#10;november &#10;reuters &#10;rovised &#10;south &#10;secur &#10;watc h &#10;civilians &#10;wounded &#10;res &#10;nov &#10;sec "/>
          <p:cNvPicPr>
            <a:picLocks noChangeAspect="1" noChangeArrowheads="1"/>
          </p:cNvPicPr>
          <p:nvPr/>
        </p:nvPicPr>
        <p:blipFill rotWithShape="1">
          <a:blip r:embed="rId3">
            <a:extLst>
              <a:ext uri="{28A0092B-C50C-407E-A947-70E740481C1C}">
                <a14:useLocalDpi xmlns:a14="http://schemas.microsoft.com/office/drawing/2010/main" val="0"/>
              </a:ext>
            </a:extLst>
          </a:blip>
          <a:srcRect l="574" t="1775" r="71977" b="13562"/>
          <a:stretch/>
        </p:blipFill>
        <p:spPr bwMode="auto">
          <a:xfrm>
            <a:off x="3773713" y="228600"/>
            <a:ext cx="5224813" cy="6137564"/>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604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qlmag.com/site-files/sqlmag.com/files/uploads/2008/08/sql-595x3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171" y="0"/>
            <a:ext cx="2571465"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qlperformance.com/wp-content/uploads/2016/10/sql-database-windows-az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6" y="3657600"/>
            <a:ext cx="3276600" cy="32766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152400"/>
            <a:ext cx="8763000" cy="1295400"/>
          </a:xfrm>
        </p:spPr>
        <p:txBody>
          <a:bodyPr>
            <a:normAutofit/>
          </a:bodyPr>
          <a:lstStyle/>
          <a:p>
            <a:pPr algn="l"/>
            <a:r>
              <a:rPr lang="en-US" sz="6000" dirty="0"/>
              <a:t>Why Choose SQL?</a:t>
            </a:r>
          </a:p>
        </p:txBody>
      </p:sp>
      <p:sp>
        <p:nvSpPr>
          <p:cNvPr id="3" name="Content Placeholder 2"/>
          <p:cNvSpPr>
            <a:spLocks noGrp="1"/>
          </p:cNvSpPr>
          <p:nvPr>
            <p:ph idx="1"/>
          </p:nvPr>
        </p:nvSpPr>
        <p:spPr>
          <a:xfrm>
            <a:off x="1219200" y="1371600"/>
            <a:ext cx="7772400" cy="4796127"/>
          </a:xfrm>
          <a:prstGeom prst="roundRect">
            <a:avLst/>
          </a:prstGeom>
          <a:solidFill>
            <a:srgbClr val="FFFFFF">
              <a:alpha val="72157"/>
            </a:srgbClr>
          </a:solidFill>
        </p:spPr>
        <p:style>
          <a:lnRef idx="2">
            <a:schemeClr val="accent5"/>
          </a:lnRef>
          <a:fillRef idx="1">
            <a:schemeClr val="lt1"/>
          </a:fillRef>
          <a:effectRef idx="0">
            <a:schemeClr val="accent5"/>
          </a:effectRef>
          <a:fontRef idx="minor">
            <a:schemeClr val="dk1"/>
          </a:fontRef>
        </p:style>
        <p:txBody>
          <a:bodyPr>
            <a:normAutofit fontScale="77500" lnSpcReduction="20000"/>
          </a:bodyPr>
          <a:lstStyle/>
          <a:p>
            <a:pPr marL="514350" indent="-514350">
              <a:buFont typeface="+mj-lt"/>
              <a:buAutoNum type="arabicPeriod"/>
            </a:pPr>
            <a:r>
              <a:rPr lang="en-US" dirty="0"/>
              <a:t>We didn’t know about MongoDB until last week ;) </a:t>
            </a:r>
          </a:p>
          <a:p>
            <a:pPr marL="514350" indent="-514350">
              <a:buFont typeface="+mj-lt"/>
              <a:buAutoNum type="arabicPeriod"/>
            </a:pPr>
            <a:r>
              <a:rPr lang="en-US" dirty="0"/>
              <a:t>Raw dataset was in tabular / column structure</a:t>
            </a:r>
          </a:p>
          <a:p>
            <a:pPr marL="514350" indent="-514350">
              <a:buFont typeface="+mj-lt"/>
              <a:buAutoNum type="arabicPeriod"/>
            </a:pPr>
            <a:r>
              <a:rPr lang="en-US" dirty="0"/>
              <a:t>The 137 attributes are interdependent, which complement an relationship database</a:t>
            </a:r>
          </a:p>
          <a:p>
            <a:pPr marL="514350" indent="-514350">
              <a:buFont typeface="+mj-lt"/>
              <a:buAutoNum type="arabicPeriod"/>
            </a:pPr>
            <a:r>
              <a:rPr lang="en-US" dirty="0"/>
              <a:t>There was seemingly a great amount of redundant data, which would benefit from normalization</a:t>
            </a:r>
          </a:p>
          <a:p>
            <a:pPr marL="514350" indent="-514350">
              <a:buFont typeface="+mj-lt"/>
              <a:buAutoNum type="arabicPeriod"/>
            </a:pPr>
            <a:r>
              <a:rPr lang="en-US" dirty="0"/>
              <a:t>Relational database facilitates analyzing the multiple subtypes of information: geographic, forensic, demographic, political</a:t>
            </a:r>
          </a:p>
        </p:txBody>
      </p:sp>
    </p:spTree>
    <p:extLst>
      <p:ext uri="{BB962C8B-B14F-4D97-AF65-F5344CB8AC3E}">
        <p14:creationId xmlns:p14="http://schemas.microsoft.com/office/powerpoint/2010/main" val="344093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Pitfalls"/>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b="-82236"/>
          <a:stretch/>
        </p:blipFill>
        <p:spPr bwMode="auto">
          <a:xfrm>
            <a:off x="-781903" y="-87506"/>
            <a:ext cx="11145103" cy="89267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6600" dirty="0"/>
              <a:t>Data Loading Pitfalls</a:t>
            </a:r>
          </a:p>
        </p:txBody>
      </p:sp>
      <p:sp>
        <p:nvSpPr>
          <p:cNvPr id="3" name="Content Placeholder 2"/>
          <p:cNvSpPr>
            <a:spLocks noGrp="1"/>
          </p:cNvSpPr>
          <p:nvPr>
            <p:ph idx="1"/>
          </p:nvPr>
        </p:nvSpPr>
        <p:spPr>
          <a:xfrm>
            <a:off x="283030" y="1951037"/>
            <a:ext cx="8229600" cy="4525963"/>
          </a:xfrm>
        </p:spPr>
        <p:txBody>
          <a:bodyPr>
            <a:normAutofit/>
          </a:bodyPr>
          <a:lstStyle/>
          <a:p>
            <a:r>
              <a:rPr lang="en-US" sz="2400" dirty="0"/>
              <a:t>Initially, the GT data would not import into MYSQL</a:t>
            </a:r>
          </a:p>
          <a:p>
            <a:r>
              <a:rPr lang="en-US" sz="2400" dirty="0"/>
              <a:t>We needed to make each column varchar(MAX) initially. Each column was surrounded by triple quotes, so we cleaned up the data.</a:t>
            </a:r>
          </a:p>
          <a:p>
            <a:r>
              <a:rPr lang="en-US" sz="2400" dirty="0"/>
              <a:t>File size of DDL file 48.8mb</a:t>
            </a:r>
          </a:p>
        </p:txBody>
      </p:sp>
      <p:pic>
        <p:nvPicPr>
          <p:cNvPr id="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2930"/>
          <a:stretch/>
        </p:blipFill>
        <p:spPr bwMode="auto">
          <a:xfrm>
            <a:off x="2186007" y="4795216"/>
            <a:ext cx="2275671" cy="2121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647" t="8262" r="39235" b="62896"/>
          <a:stretch/>
        </p:blipFill>
        <p:spPr bwMode="auto">
          <a:xfrm>
            <a:off x="4495800" y="3712029"/>
            <a:ext cx="4648199" cy="1393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077708" y="4472050"/>
            <a:ext cx="2209800"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Loaded Schema</a:t>
            </a:r>
            <a:endParaRPr lang="en-US" dirty="0">
              <a:latin typeface="DINPro-Medium" pitchFamily="50" charset="0"/>
            </a:endParaRPr>
          </a:p>
        </p:txBody>
      </p:sp>
      <p:sp>
        <p:nvSpPr>
          <p:cNvPr id="10" name="TextBox 9"/>
          <p:cNvSpPr txBox="1"/>
          <p:nvPr/>
        </p:nvSpPr>
        <p:spPr>
          <a:xfrm>
            <a:off x="4532085" y="3440668"/>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Data Definition File (DDL)</a:t>
            </a:r>
          </a:p>
        </p:txBody>
      </p:sp>
      <p:pic>
        <p:nvPicPr>
          <p:cNvPr id="1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424" t="6819" r="22036"/>
          <a:stretch/>
        </p:blipFill>
        <p:spPr bwMode="auto">
          <a:xfrm>
            <a:off x="4461678" y="5401016"/>
            <a:ext cx="4682322" cy="148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4461164" y="3440668"/>
            <a:ext cx="4682835" cy="165488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09237" y="4472050"/>
            <a:ext cx="2431143" cy="244495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61678" y="5079433"/>
            <a:ext cx="4682322" cy="185476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463876" y="5093091"/>
            <a:ext cx="2470324" cy="277485"/>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Table Excerpt</a:t>
            </a:r>
            <a:endParaRPr lang="en-US" dirty="0">
              <a:latin typeface="DINPro-Medium" pitchFamily="50" charset="0"/>
            </a:endParaRPr>
          </a:p>
        </p:txBody>
      </p:sp>
      <p:sp>
        <p:nvSpPr>
          <p:cNvPr id="17" name="Rectangle 16"/>
          <p:cNvSpPr/>
          <p:nvPr/>
        </p:nvSpPr>
        <p:spPr>
          <a:xfrm>
            <a:off x="6629400" y="5370576"/>
            <a:ext cx="228600" cy="793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https://cdn.xl.thumbs.canstockphoto.com/canstock25513669.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dn.xl.thumbs.canstockphoto.com/canstock25513669.jp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8744"/>
          <a:stretch/>
        </p:blipFill>
        <p:spPr bwMode="auto">
          <a:xfrm rot="20737175">
            <a:off x="3556788" y="4407759"/>
            <a:ext cx="1974449" cy="1201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997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media-cache-ak0.pinimg.com/236x/ab/c2/32/abc2327c395857b553647db2294907a6--metal-wall-decor-metal-wall-art.jpg"/>
          <p:cNvPicPr>
            <a:picLocks noChangeAspect="1" noChangeArrowheads="1"/>
          </p:cNvPicPr>
          <p:nvPr/>
        </p:nvPicPr>
        <p:blipFill rotWithShape="1">
          <a:blip r:embed="rId2">
            <a:clrChange>
              <a:clrFrom>
                <a:srgbClr val="FEFEFE"/>
              </a:clrFrom>
              <a:clrTo>
                <a:srgbClr val="FEFEFE">
                  <a:alpha val="0"/>
                </a:srgbClr>
              </a:clrTo>
            </a:clrChange>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6154" r="1539" b="3792"/>
          <a:stretch/>
        </p:blipFill>
        <p:spPr bwMode="auto">
          <a:xfrm>
            <a:off x="0" y="304800"/>
            <a:ext cx="9144000" cy="69949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52400"/>
            <a:ext cx="8229600" cy="1143000"/>
          </a:xfrm>
        </p:spPr>
        <p:txBody>
          <a:bodyPr>
            <a:normAutofit/>
          </a:bodyPr>
          <a:lstStyle/>
          <a:p>
            <a:r>
              <a:rPr lang="en-US" sz="5400" dirty="0"/>
              <a:t>Data Wrangling</a:t>
            </a:r>
          </a:p>
        </p:txBody>
      </p:sp>
      <p:sp>
        <p:nvSpPr>
          <p:cNvPr id="3" name="Content Placeholder 2"/>
          <p:cNvSpPr>
            <a:spLocks noGrp="1"/>
          </p:cNvSpPr>
          <p:nvPr>
            <p:ph idx="1"/>
          </p:nvPr>
        </p:nvSpPr>
        <p:spPr>
          <a:xfrm>
            <a:off x="228600" y="914400"/>
            <a:ext cx="8763000" cy="5334000"/>
          </a:xfrm>
          <a:solidFill>
            <a:srgbClr val="FFFFFF">
              <a:alpha val="65098"/>
            </a:srgbClr>
          </a:solidFill>
        </p:spPr>
        <p:txBody>
          <a:bodyPr>
            <a:noAutofit/>
          </a:bodyPr>
          <a:lstStyle/>
          <a:p>
            <a:pPr marL="514350" indent="-514350">
              <a:buFont typeface="+mj-lt"/>
              <a:buAutoNum type="arabicPeriod"/>
            </a:pPr>
            <a:r>
              <a:rPr lang="en-US" sz="2000" dirty="0"/>
              <a:t>Import </a:t>
            </a:r>
            <a:r>
              <a:rPr lang="en-US" sz="1800" dirty="0"/>
              <a:t>the data into a Microsoft SQL Server database.  </a:t>
            </a:r>
          </a:p>
          <a:p>
            <a:pPr marL="0" indent="0">
              <a:buNone/>
            </a:pPr>
            <a:r>
              <a:rPr lang="en-US" sz="1800" b="1" dirty="0"/>
              <a:t>We needed to make each column varchar(MAX) initially. Each column was surrounded by triple quotes, </a:t>
            </a:r>
            <a:r>
              <a:rPr lang="en-US" sz="2000" b="1" dirty="0"/>
              <a:t>so we cleaned up the data:</a:t>
            </a:r>
          </a:p>
          <a:p>
            <a:pPr marL="514350" indent="-514350">
              <a:buFont typeface="+mj-lt"/>
              <a:buAutoNum type="arabicPeriod" startAt="2"/>
            </a:pPr>
            <a:r>
              <a:rPr lang="en-US" sz="2000" dirty="0"/>
              <a:t>Write</a:t>
            </a:r>
            <a:r>
              <a:rPr lang="en-US" sz="1800" dirty="0"/>
              <a:t> scripts to determine the max length of each column, and alter the column width for each of the 127 columns accordingly.   </a:t>
            </a:r>
          </a:p>
          <a:p>
            <a:pPr marL="514350" indent="-514350">
              <a:buFont typeface="+mj-lt"/>
              <a:buAutoNum type="arabicPeriod" startAt="2"/>
            </a:pPr>
            <a:r>
              <a:rPr lang="en-US" sz="2000" dirty="0"/>
              <a:t>Use</a:t>
            </a:r>
            <a:r>
              <a:rPr lang="en-US" sz="1800" dirty="0"/>
              <a:t> the sliding window functions to determine distribution of values for each of the 127 columns.  </a:t>
            </a:r>
          </a:p>
          <a:p>
            <a:pPr marL="514350" indent="-514350">
              <a:buFont typeface="+mj-lt"/>
              <a:buAutoNum type="arabicPeriod" startAt="2"/>
            </a:pPr>
            <a:r>
              <a:rPr lang="en-US" sz="2000" dirty="0"/>
              <a:t>Output </a:t>
            </a:r>
            <a:r>
              <a:rPr lang="en-US" sz="1800" dirty="0"/>
              <a:t> the distribution of values per column into one table, DISTRIBUTION_TABLE.  </a:t>
            </a:r>
          </a:p>
          <a:p>
            <a:pPr marL="514350" indent="-514350">
              <a:buFont typeface="+mj-lt"/>
              <a:buAutoNum type="arabicPeriod" startAt="2"/>
            </a:pPr>
            <a:r>
              <a:rPr lang="en-US" sz="2000" dirty="0"/>
              <a:t>Connect </a:t>
            </a:r>
            <a:r>
              <a:rPr lang="en-US" sz="1800" dirty="0"/>
              <a:t>the SQL server to MYSQL to transfer the data using SSIS via an ODBC connection.  </a:t>
            </a:r>
          </a:p>
          <a:p>
            <a:pPr marL="514350" indent="-514350">
              <a:buFont typeface="+mj-lt"/>
              <a:buAutoNum type="arabicPeriod" startAt="2"/>
            </a:pPr>
            <a:r>
              <a:rPr lang="en-US" sz="2000" dirty="0"/>
              <a:t>Perform</a:t>
            </a:r>
            <a:r>
              <a:rPr lang="en-US" sz="1800" dirty="0"/>
              <a:t> a MYSQL dump of the data for the GT (I.e., the global terrorism table) and the DISTRIBUTION_TABLE and uploaded it into box so that it could be loaded by the other teammates.  </a:t>
            </a:r>
          </a:p>
          <a:p>
            <a:pPr marL="0" indent="0">
              <a:buNone/>
            </a:pPr>
            <a:r>
              <a:rPr lang="en-US" sz="1800" dirty="0"/>
              <a:t>	</a:t>
            </a:r>
            <a:r>
              <a:rPr lang="en-US" sz="1800" b="1" dirty="0"/>
              <a:t>This allowed the team to start with the same dataset.</a:t>
            </a:r>
          </a:p>
          <a:p>
            <a:pPr marL="0" indent="0">
              <a:buNone/>
            </a:pPr>
            <a:r>
              <a:rPr lang="en-US" sz="1600" dirty="0"/>
              <a:t>All the scripts that were created to wrangle,  and analyze the data can be found here.  </a:t>
            </a:r>
            <a:r>
              <a:rPr lang="en-US" sz="1600" u="sng" dirty="0">
                <a:hlinkClick r:id="rId4"/>
              </a:rPr>
              <a:t>https://smu.box.com/s/zhbm2idikopnuhxfvcxtmc880nud5pxa</a:t>
            </a:r>
            <a:r>
              <a:rPr lang="en-US" sz="1600" dirty="0"/>
              <a:t>.   There were 22 scripts written to wrangle and profile the data.   The SQL dump generated to scripts, which can be found in the </a:t>
            </a:r>
            <a:r>
              <a:rPr lang="en-US" sz="1600" dirty="0" err="1"/>
              <a:t>importdataintomysql</a:t>
            </a:r>
            <a:r>
              <a:rPr lang="en-US" sz="1600" dirty="0"/>
              <a:t> folder.  The stored procedures and </a:t>
            </a:r>
            <a:r>
              <a:rPr lang="en-US" sz="1600" dirty="0" err="1"/>
              <a:t>sql</a:t>
            </a:r>
            <a:r>
              <a:rPr lang="en-US" sz="1600" dirty="0"/>
              <a:t> used is for both </a:t>
            </a:r>
            <a:r>
              <a:rPr lang="en-US" sz="1600" dirty="0" err="1"/>
              <a:t>microsoft</a:t>
            </a:r>
            <a:r>
              <a:rPr lang="en-US" sz="1600" dirty="0"/>
              <a:t> </a:t>
            </a:r>
            <a:r>
              <a:rPr lang="en-US" sz="1600" dirty="0" err="1"/>
              <a:t>sql</a:t>
            </a:r>
            <a:r>
              <a:rPr lang="en-US" sz="1600" dirty="0"/>
              <a:t> server and </a:t>
            </a:r>
            <a:r>
              <a:rPr lang="en-US" sz="1600" dirty="0" err="1"/>
              <a:t>mysql</a:t>
            </a:r>
            <a:endParaRPr lang="en-US" sz="1600" dirty="0"/>
          </a:p>
          <a:p>
            <a:pPr marL="0" indent="0">
              <a:buNone/>
            </a:pPr>
            <a:endParaRPr lang="en-US" sz="1800" dirty="0"/>
          </a:p>
        </p:txBody>
      </p:sp>
    </p:spTree>
    <p:extLst>
      <p:ext uri="{BB962C8B-B14F-4D97-AF65-F5344CB8AC3E}">
        <p14:creationId xmlns:p14="http://schemas.microsoft.com/office/powerpoint/2010/main" val="110859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https://s-media-cache-ak0.pinimg.com/originals/03/73/73/0373736e3136ed301813bc5bdd94950e.jpg"/>
          <p:cNvPicPr>
            <a:picLocks noChangeAspect="1" noChangeArrowheads="1"/>
          </p:cNvPicPr>
          <p:nvPr/>
        </p:nvPicPr>
        <p:blipFill rotWithShape="1">
          <a:blip r:embed="rId2">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3">
                    <a14:imgEffect>
                      <a14:sharpenSoften amount="-47000"/>
                    </a14:imgEffect>
                  </a14:imgLayer>
                </a14:imgProps>
              </a:ext>
              <a:ext uri="{28A0092B-C50C-407E-A947-70E740481C1C}">
                <a14:useLocalDpi xmlns:a14="http://schemas.microsoft.com/office/drawing/2010/main" val="0"/>
              </a:ext>
            </a:extLst>
          </a:blip>
          <a:srcRect t="-9491" b="80238"/>
          <a:stretch/>
        </p:blipFill>
        <p:spPr bwMode="auto">
          <a:xfrm>
            <a:off x="76200" y="-865415"/>
            <a:ext cx="9064625" cy="29506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01" y="2432762"/>
            <a:ext cx="3248459" cy="2095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81135" y="152400"/>
            <a:ext cx="8229600" cy="1143000"/>
          </a:xfrm>
        </p:spPr>
        <p:txBody>
          <a:bodyPr/>
          <a:lstStyle/>
          <a:p>
            <a:r>
              <a:rPr lang="en-US" dirty="0">
                <a:latin typeface="DINPro-Black" pitchFamily="50" charset="0"/>
              </a:rPr>
              <a:t>Our Framework</a:t>
            </a:r>
          </a:p>
        </p:txBody>
      </p:sp>
      <p:sp>
        <p:nvSpPr>
          <p:cNvPr id="3" name="Content Placeholder 2"/>
          <p:cNvSpPr>
            <a:spLocks noGrp="1"/>
          </p:cNvSpPr>
          <p:nvPr>
            <p:ph idx="1"/>
          </p:nvPr>
        </p:nvSpPr>
        <p:spPr>
          <a:xfrm>
            <a:off x="481135" y="1242219"/>
            <a:ext cx="8229600" cy="1500981"/>
          </a:xfrm>
        </p:spPr>
        <p:txBody>
          <a:bodyPr>
            <a:noAutofit/>
          </a:bodyPr>
          <a:lstStyle/>
          <a:p>
            <a:pPr marL="0" indent="0">
              <a:buNone/>
            </a:pPr>
            <a:r>
              <a:rPr lang="en-US" dirty="0"/>
              <a:t>Final File size is 201mb (from 29mb)</a:t>
            </a:r>
            <a:endParaRPr lang="en-US" dirty="0">
              <a:latin typeface="DINPro-Medium" pitchFamily="50" charset="0"/>
            </a:endParaRPr>
          </a:p>
          <a:p>
            <a:pPr>
              <a:buFont typeface="Wingdings" panose="05000000000000000000" pitchFamily="2" charset="2"/>
              <a:buChar char="§"/>
            </a:pPr>
            <a:endParaRPr lang="en-US" dirty="0">
              <a:latin typeface="DINPro-Medium" pitchFamily="50" charset="0"/>
            </a:endParaRPr>
          </a:p>
          <a:p>
            <a:pPr marL="0" indent="0">
              <a:buNone/>
            </a:pPr>
            <a:r>
              <a:rPr lang="en-US" dirty="0">
                <a:latin typeface="DINPro-Medium" pitchFamily="50" charset="0"/>
              </a:rPr>
              <a:t/>
            </a:r>
            <a:br>
              <a:rPr lang="en-US" dirty="0">
                <a:latin typeface="DINPro-Medium" pitchFamily="50" charset="0"/>
              </a:rPr>
            </a:br>
            <a:endParaRPr lang="en-US" dirty="0">
              <a:latin typeface="DINPro-Medium" pitchFamily="50" charset="0"/>
            </a:endParaRPr>
          </a:p>
        </p:txBody>
      </p:sp>
      <p:sp>
        <p:nvSpPr>
          <p:cNvPr id="5" name="TextBox 4"/>
          <p:cNvSpPr txBox="1"/>
          <p:nvPr/>
        </p:nvSpPr>
        <p:spPr>
          <a:xfrm>
            <a:off x="6870061" y="2129279"/>
            <a:ext cx="2209800"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Loaded Schema</a:t>
            </a:r>
            <a:endParaRPr lang="en-US" dirty="0">
              <a:latin typeface="DINPro-Medium" pitchFamily="50" charset="0"/>
            </a:endParaRPr>
          </a:p>
        </p:txBody>
      </p:sp>
      <p:sp>
        <p:nvSpPr>
          <p:cNvPr id="8" name="TextBox 7"/>
          <p:cNvSpPr txBox="1"/>
          <p:nvPr/>
        </p:nvSpPr>
        <p:spPr>
          <a:xfrm>
            <a:off x="128692" y="2085201"/>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Loading Data- Too Large</a:t>
            </a:r>
          </a:p>
        </p:txBody>
      </p:sp>
      <p:sp>
        <p:nvSpPr>
          <p:cNvPr id="7" name="Rectangle 6"/>
          <p:cNvSpPr/>
          <p:nvPr/>
        </p:nvSpPr>
        <p:spPr>
          <a:xfrm>
            <a:off x="6819778" y="2085201"/>
            <a:ext cx="2202543" cy="24487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9753" y="4527922"/>
            <a:ext cx="2470324" cy="277485"/>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Table Excerpt</a:t>
            </a:r>
            <a:endParaRPr lang="en-US" dirty="0">
              <a:latin typeface="DINPro-Medium" pitchFamily="50" charset="0"/>
            </a:endParaRPr>
          </a:p>
        </p:txBody>
      </p:sp>
      <p:sp>
        <p:nvSpPr>
          <p:cNvPr id="12" name="Rectangle 11"/>
          <p:cNvSpPr/>
          <p:nvPr/>
        </p:nvSpPr>
        <p:spPr>
          <a:xfrm>
            <a:off x="6794378" y="5190897"/>
            <a:ext cx="228600" cy="793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inalproject2 &#10;Tables &#10;gt &#10;Columns &#10;Indexes &#10;Foreign Keys &#10;Triggers &#10;Views &#10;Stored Procedures &#10;Functions "/>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637"/>
          <a:stretch/>
        </p:blipFill>
        <p:spPr bwMode="auto">
          <a:xfrm>
            <a:off x="6805923" y="2476840"/>
            <a:ext cx="2338077" cy="20189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 Grid &#10;eventid iyear &#10;1970 &#10;1970 &#10;1970 &#10;1970 &#10;1970 &#10;1970 &#10;1970 &#10;1970 &#10;month iday approxdate extended resolution country &#10;I Fetch rows: &#10;country_txt &#10;Dominican Reoublic &#10;Mexico &#10;Philiooines &#10;Greece &#10;Jaoan &#10;United States &#10;Llruauav &#10;United States &#10;region &#10;1 &#10;1 &#10;1 &#10;1 &#10;1 &#10;1 &#10;NULL &#10;NULL &#10;NULL &#10;160 &#10;101 &#10;217 &#10;218 &#10;217 &#10;region_txt &#10;Central America &amp; C &#10;North America &#10;Southeast Asia &#10;Western Eurooe &#10;East Asia &#10;North America &#10;South America &#10;North Americ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5" y="4953000"/>
            <a:ext cx="6222332" cy="151263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444174" y="2085200"/>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Importing</a:t>
            </a:r>
          </a:p>
        </p:txBody>
      </p:sp>
      <p:sp>
        <p:nvSpPr>
          <p:cNvPr id="21" name="Rectangle 20"/>
          <p:cNvSpPr/>
          <p:nvPr/>
        </p:nvSpPr>
        <p:spPr>
          <a:xfrm>
            <a:off x="3480460" y="2085200"/>
            <a:ext cx="3315482" cy="244272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Operation completed successfully &#10;Output: &#10;Preparing... &#10;Importng FINALPROJECT_GT.sql. &#10;Finished executing script &#10;Operation completed successfullyl &#10;Close "/>
          <p:cNvPicPr>
            <a:picLocks noChangeAspect="1" noChangeArrowheads="1"/>
          </p:cNvPicPr>
          <p:nvPr/>
        </p:nvPicPr>
        <p:blipFill rotWithShape="1">
          <a:blip r:embed="rId7">
            <a:extLst>
              <a:ext uri="{28A0092B-C50C-407E-A947-70E740481C1C}">
                <a14:useLocalDpi xmlns:a14="http://schemas.microsoft.com/office/drawing/2010/main" val="0"/>
              </a:ext>
            </a:extLst>
          </a:blip>
          <a:srcRect l="1" t="2836" r="73361" b="73294"/>
          <a:stretch/>
        </p:blipFill>
        <p:spPr bwMode="auto">
          <a:xfrm>
            <a:off x="3518559" y="2438400"/>
            <a:ext cx="323453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Operation completed successfully &#10;Output: &#10;Preparing... &#10;Importng FINALPROJECT_GT.sql. &#10;Finished executing script &#10;Operation completed successfullyl &#10;Close "/>
          <p:cNvPicPr>
            <a:picLocks noChangeAspect="1" noChangeArrowheads="1"/>
          </p:cNvPicPr>
          <p:nvPr/>
        </p:nvPicPr>
        <p:blipFill rotWithShape="1">
          <a:blip r:embed="rId7">
            <a:extLst>
              <a:ext uri="{28A0092B-C50C-407E-A947-70E740481C1C}">
                <a14:useLocalDpi xmlns:a14="http://schemas.microsoft.com/office/drawing/2010/main" val="0"/>
              </a:ext>
            </a:extLst>
          </a:blip>
          <a:srcRect l="38374" t="2492" r="35655" b="90436"/>
          <a:stretch/>
        </p:blipFill>
        <p:spPr bwMode="auto">
          <a:xfrm>
            <a:off x="3599511" y="2438400"/>
            <a:ext cx="3153579" cy="6096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172200" y="4561702"/>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Summary</a:t>
            </a:r>
          </a:p>
        </p:txBody>
      </p:sp>
      <p:sp>
        <p:nvSpPr>
          <p:cNvPr id="6" name="Rectangle 5"/>
          <p:cNvSpPr/>
          <p:nvPr/>
        </p:nvSpPr>
        <p:spPr>
          <a:xfrm>
            <a:off x="139578" y="2085201"/>
            <a:ext cx="3315482" cy="244272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Adion Output &#10;Time &#10;Action &#10;SELECT • FROM finalproject2.gt LIMIT 0. &#10;1000 &#10;Message &#10;1000 row(s) retumed "/>
          <p:cNvPicPr>
            <a:picLocks noChangeAspect="1" noChangeArrowheads="1"/>
          </p:cNvPicPr>
          <p:nvPr/>
        </p:nvPicPr>
        <p:blipFill rotWithShape="1">
          <a:blip r:embed="rId8">
            <a:extLst>
              <a:ext uri="{28A0092B-C50C-407E-A947-70E740481C1C}">
                <a14:useLocalDpi xmlns:a14="http://schemas.microsoft.com/office/drawing/2010/main" val="0"/>
              </a:ext>
            </a:extLst>
          </a:blip>
          <a:srcRect l="17867" t="48450" r="24607" b="3102"/>
          <a:stretch/>
        </p:blipFill>
        <p:spPr bwMode="auto">
          <a:xfrm>
            <a:off x="6250564" y="4953001"/>
            <a:ext cx="2893436" cy="33188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250564" y="4552177"/>
            <a:ext cx="2893436" cy="77229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Image result for mysql"/>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2978" y="5204752"/>
            <a:ext cx="1621623" cy="16216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525" y="4554537"/>
            <a:ext cx="6222332" cy="202527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8144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1031</TotalTime>
  <Words>1904</Words>
  <Application>Microsoft Office PowerPoint</Application>
  <PresentationFormat>On-screen Show (4:3)</PresentationFormat>
  <Paragraphs>310</Paragraphs>
  <Slides>21</Slides>
  <Notes>4</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Global Terrorism Database</vt:lpstr>
      <vt:lpstr>Team Project</vt:lpstr>
      <vt:lpstr>GTD defines Terrorism as:</vt:lpstr>
      <vt:lpstr>Feel the Data</vt:lpstr>
      <vt:lpstr>Why Choose SQL?</vt:lpstr>
      <vt:lpstr>Data Loading Pitfalls</vt:lpstr>
      <vt:lpstr>Data Wrangling</vt:lpstr>
      <vt:lpstr>Our Framework</vt:lpstr>
      <vt:lpstr>Data Profiling   </vt:lpstr>
      <vt:lpstr>Data Normalization </vt:lpstr>
      <vt:lpstr>SQL Data Profiler</vt:lpstr>
      <vt:lpstr>Data Analysis: SQL</vt:lpstr>
      <vt:lpstr>Data Analysis: Python</vt:lpstr>
      <vt:lpstr>Weapon Usage</vt:lpstr>
      <vt:lpstr>Targets</vt:lpstr>
      <vt:lpstr>Data Analysis: R -Event Clustering and Geographic Trends</vt:lpstr>
      <vt:lpstr>Geographic Center and Dispersion </vt:lpstr>
      <vt:lpstr>Lexicon of terrorism</vt:lpstr>
      <vt:lpstr>Analysis Insights</vt:lpstr>
      <vt:lpstr>Summary</vt:lpstr>
    </vt:vector>
  </TitlesOfParts>
  <Company>Ericsson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Sunna Quazi</dc:creator>
  <cp:lastModifiedBy>Sunna Quazi</cp:lastModifiedBy>
  <cp:revision>56</cp:revision>
  <dcterms:created xsi:type="dcterms:W3CDTF">2017-07-17T06:25:38Z</dcterms:created>
  <dcterms:modified xsi:type="dcterms:W3CDTF">2017-08-17T01:17:51Z</dcterms:modified>
</cp:coreProperties>
</file>